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sldIdLst>
    <p:sldId id="263" r:id="rId2"/>
    <p:sldId id="266" r:id="rId3"/>
    <p:sldId id="258" r:id="rId4"/>
    <p:sldId id="267" r:id="rId5"/>
    <p:sldId id="269" r:id="rId6"/>
    <p:sldId id="270" r:id="rId7"/>
    <p:sldId id="272" r:id="rId8"/>
    <p:sldId id="271" r:id="rId9"/>
    <p:sldId id="280" r:id="rId10"/>
    <p:sldId id="279" r:id="rId11"/>
    <p:sldId id="278" r:id="rId12"/>
    <p:sldId id="276"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045" autoAdjust="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89449-16E4-48A4-BE0B-8E93349A49DA}" type="datetimeFigureOut">
              <a:rPr lang="fr-FR" smtClean="0"/>
              <a:t>02/05/2023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DD149-A1A1-430C-AAA1-6E906292E0F7}" type="slidenum">
              <a:rPr lang="fr-FR" smtClean="0"/>
              <a:t>‹N°›</a:t>
            </a:fld>
            <a:endParaRPr lang="fr-FR"/>
          </a:p>
        </p:txBody>
      </p:sp>
    </p:spTree>
    <p:extLst>
      <p:ext uri="{BB962C8B-B14F-4D97-AF65-F5344CB8AC3E}">
        <p14:creationId xmlns:p14="http://schemas.microsoft.com/office/powerpoint/2010/main" val="4284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1</a:t>
            </a:fld>
            <a:endParaRPr lang="fr-FR"/>
          </a:p>
        </p:txBody>
      </p:sp>
    </p:spTree>
    <p:extLst>
      <p:ext uri="{BB962C8B-B14F-4D97-AF65-F5344CB8AC3E}">
        <p14:creationId xmlns:p14="http://schemas.microsoft.com/office/powerpoint/2010/main" val="2061637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endParaRPr lang="fr-FR" dirty="0"/>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10</a:t>
            </a:fld>
            <a:endParaRPr lang="fr-FR"/>
          </a:p>
        </p:txBody>
      </p:sp>
    </p:spTree>
    <p:extLst>
      <p:ext uri="{BB962C8B-B14F-4D97-AF65-F5344CB8AC3E}">
        <p14:creationId xmlns:p14="http://schemas.microsoft.com/office/powerpoint/2010/main" val="3833399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11</a:t>
            </a:fld>
            <a:endParaRPr lang="fr-FR"/>
          </a:p>
        </p:txBody>
      </p:sp>
    </p:spTree>
    <p:extLst>
      <p:ext uri="{BB962C8B-B14F-4D97-AF65-F5344CB8AC3E}">
        <p14:creationId xmlns:p14="http://schemas.microsoft.com/office/powerpoint/2010/main" val="1339854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12</a:t>
            </a:fld>
            <a:endParaRPr lang="fr-FR"/>
          </a:p>
        </p:txBody>
      </p:sp>
    </p:spTree>
    <p:extLst>
      <p:ext uri="{BB962C8B-B14F-4D97-AF65-F5344CB8AC3E}">
        <p14:creationId xmlns:p14="http://schemas.microsoft.com/office/powerpoint/2010/main" val="49964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2</a:t>
            </a:fld>
            <a:endParaRPr lang="fr-FR"/>
          </a:p>
        </p:txBody>
      </p:sp>
    </p:spTree>
    <p:extLst>
      <p:ext uri="{BB962C8B-B14F-4D97-AF65-F5344CB8AC3E}">
        <p14:creationId xmlns:p14="http://schemas.microsoft.com/office/powerpoint/2010/main" val="35129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latin typeface="+mn-lt"/>
            </a:endParaRPr>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3</a:t>
            </a:fld>
            <a:endParaRPr lang="fr-FR"/>
          </a:p>
        </p:txBody>
      </p:sp>
    </p:spTree>
    <p:extLst>
      <p:ext uri="{BB962C8B-B14F-4D97-AF65-F5344CB8AC3E}">
        <p14:creationId xmlns:p14="http://schemas.microsoft.com/office/powerpoint/2010/main" val="384346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4</a:t>
            </a:fld>
            <a:endParaRPr lang="fr-FR"/>
          </a:p>
        </p:txBody>
      </p:sp>
    </p:spTree>
    <p:extLst>
      <p:ext uri="{BB962C8B-B14F-4D97-AF65-F5344CB8AC3E}">
        <p14:creationId xmlns:p14="http://schemas.microsoft.com/office/powerpoint/2010/main" val="2798574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5</a:t>
            </a:fld>
            <a:endParaRPr lang="fr-FR"/>
          </a:p>
        </p:txBody>
      </p:sp>
    </p:spTree>
    <p:extLst>
      <p:ext uri="{BB962C8B-B14F-4D97-AF65-F5344CB8AC3E}">
        <p14:creationId xmlns:p14="http://schemas.microsoft.com/office/powerpoint/2010/main" val="1862557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6</a:t>
            </a:fld>
            <a:endParaRPr lang="fr-FR"/>
          </a:p>
        </p:txBody>
      </p:sp>
    </p:spTree>
    <p:extLst>
      <p:ext uri="{BB962C8B-B14F-4D97-AF65-F5344CB8AC3E}">
        <p14:creationId xmlns:p14="http://schemas.microsoft.com/office/powerpoint/2010/main" val="653818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7</a:t>
            </a:fld>
            <a:endParaRPr lang="fr-FR"/>
          </a:p>
        </p:txBody>
      </p:sp>
    </p:spTree>
    <p:extLst>
      <p:ext uri="{BB962C8B-B14F-4D97-AF65-F5344CB8AC3E}">
        <p14:creationId xmlns:p14="http://schemas.microsoft.com/office/powerpoint/2010/main" val="3997849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b="1" dirty="0">
              <a:latin typeface="+mn-lt"/>
            </a:endParaRPr>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8</a:t>
            </a:fld>
            <a:endParaRPr lang="fr-FR"/>
          </a:p>
        </p:txBody>
      </p:sp>
    </p:spTree>
    <p:extLst>
      <p:ext uri="{BB962C8B-B14F-4D97-AF65-F5344CB8AC3E}">
        <p14:creationId xmlns:p14="http://schemas.microsoft.com/office/powerpoint/2010/main" val="132079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FDD149-A1A1-430C-AAA1-6E906292E0F7}" type="slidenum">
              <a:rPr lang="fr-FR" smtClean="0"/>
              <a:t>9</a:t>
            </a:fld>
            <a:endParaRPr lang="fr-FR"/>
          </a:p>
        </p:txBody>
      </p:sp>
    </p:spTree>
    <p:extLst>
      <p:ext uri="{BB962C8B-B14F-4D97-AF65-F5344CB8AC3E}">
        <p14:creationId xmlns:p14="http://schemas.microsoft.com/office/powerpoint/2010/main" val="1508011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5A6DB6-1F12-4172-BC80-6F4BEA6277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7704685-F491-4203-8A5B-D9EC879EA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EC5FB8B-1798-4B31-A956-CC6CDB788A59}"/>
              </a:ext>
            </a:extLst>
          </p:cNvPr>
          <p:cNvSpPr>
            <a:spLocks noGrp="1"/>
          </p:cNvSpPr>
          <p:nvPr>
            <p:ph type="dt" sz="half" idx="10"/>
          </p:nvPr>
        </p:nvSpPr>
        <p:spPr/>
        <p:txBody>
          <a:bodyPr/>
          <a:lstStyle/>
          <a:p>
            <a:fld id="{4BDE6FB2-CD84-4671-B90C-0714EB521E68}" type="datetime1">
              <a:rPr lang="fr-FR" smtClean="0"/>
              <a:t>02/05/2023</a:t>
            </a:fld>
            <a:endParaRPr lang="fr-FR"/>
          </a:p>
        </p:txBody>
      </p:sp>
      <p:sp>
        <p:nvSpPr>
          <p:cNvPr id="5" name="Espace réservé du pied de page 4">
            <a:extLst>
              <a:ext uri="{FF2B5EF4-FFF2-40B4-BE49-F238E27FC236}">
                <a16:creationId xmlns:a16="http://schemas.microsoft.com/office/drawing/2014/main" id="{F378CD22-7A64-4788-A10A-26B574B6E3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444D64-10A3-49EC-BEF2-E6E82A1AB489}"/>
              </a:ext>
            </a:extLst>
          </p:cNvPr>
          <p:cNvSpPr>
            <a:spLocks noGrp="1"/>
          </p:cNvSpPr>
          <p:nvPr>
            <p:ph type="sldNum" sz="quarter" idx="12"/>
          </p:nvPr>
        </p:nvSpPr>
        <p:spPr/>
        <p:txBody>
          <a:bodyPr/>
          <a:lstStyle/>
          <a:p>
            <a:fld id="{47845F57-1540-45B6-8BCF-BACE27AB7362}" type="slidenum">
              <a:rPr lang="fr-FR" smtClean="0"/>
              <a:t>‹N°›</a:t>
            </a:fld>
            <a:endParaRPr lang="fr-FR"/>
          </a:p>
        </p:txBody>
      </p:sp>
    </p:spTree>
    <p:extLst>
      <p:ext uri="{BB962C8B-B14F-4D97-AF65-F5344CB8AC3E}">
        <p14:creationId xmlns:p14="http://schemas.microsoft.com/office/powerpoint/2010/main" val="2077851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1E8C04-35A5-4F12-A58B-AC2D3557FB0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DE0174C-AD17-4C3B-BB88-92ED092C9FF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E45EEE-EA55-4408-8C30-8BD6B9200AC4}"/>
              </a:ext>
            </a:extLst>
          </p:cNvPr>
          <p:cNvSpPr>
            <a:spLocks noGrp="1"/>
          </p:cNvSpPr>
          <p:nvPr>
            <p:ph type="dt" sz="half" idx="10"/>
          </p:nvPr>
        </p:nvSpPr>
        <p:spPr/>
        <p:txBody>
          <a:bodyPr/>
          <a:lstStyle/>
          <a:p>
            <a:fld id="{49488EA4-3E93-4C40-9EA3-5D44591830F6}" type="datetime1">
              <a:rPr lang="fr-FR" smtClean="0"/>
              <a:t>02/05/2023</a:t>
            </a:fld>
            <a:endParaRPr lang="fr-FR"/>
          </a:p>
        </p:txBody>
      </p:sp>
      <p:sp>
        <p:nvSpPr>
          <p:cNvPr id="5" name="Espace réservé du pied de page 4">
            <a:extLst>
              <a:ext uri="{FF2B5EF4-FFF2-40B4-BE49-F238E27FC236}">
                <a16:creationId xmlns:a16="http://schemas.microsoft.com/office/drawing/2014/main" id="{B69F8236-DAB3-4809-8306-A8429299F2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37C832B-494B-416C-92FE-D780740F3F80}"/>
              </a:ext>
            </a:extLst>
          </p:cNvPr>
          <p:cNvSpPr>
            <a:spLocks noGrp="1"/>
          </p:cNvSpPr>
          <p:nvPr>
            <p:ph type="sldNum" sz="quarter" idx="12"/>
          </p:nvPr>
        </p:nvSpPr>
        <p:spPr/>
        <p:txBody>
          <a:bodyPr/>
          <a:lstStyle/>
          <a:p>
            <a:fld id="{47845F57-1540-45B6-8BCF-BACE27AB7362}" type="slidenum">
              <a:rPr lang="fr-FR" smtClean="0"/>
              <a:t>‹N°›</a:t>
            </a:fld>
            <a:endParaRPr lang="fr-FR"/>
          </a:p>
        </p:txBody>
      </p:sp>
    </p:spTree>
    <p:extLst>
      <p:ext uri="{BB962C8B-B14F-4D97-AF65-F5344CB8AC3E}">
        <p14:creationId xmlns:p14="http://schemas.microsoft.com/office/powerpoint/2010/main" val="543664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CDB524F-9B39-4F75-BAAD-6A10F403E82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6645E0E-2C67-4102-8869-55CDD992826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6CCA71-74E0-4B6B-8656-A3ACCC71DADC}"/>
              </a:ext>
            </a:extLst>
          </p:cNvPr>
          <p:cNvSpPr>
            <a:spLocks noGrp="1"/>
          </p:cNvSpPr>
          <p:nvPr>
            <p:ph type="dt" sz="half" idx="10"/>
          </p:nvPr>
        </p:nvSpPr>
        <p:spPr/>
        <p:txBody>
          <a:bodyPr/>
          <a:lstStyle/>
          <a:p>
            <a:fld id="{2CE40C66-F8DB-4702-AF39-9A99160B8C07}" type="datetime1">
              <a:rPr lang="fr-FR" smtClean="0"/>
              <a:t>02/05/2023</a:t>
            </a:fld>
            <a:endParaRPr lang="fr-FR"/>
          </a:p>
        </p:txBody>
      </p:sp>
      <p:sp>
        <p:nvSpPr>
          <p:cNvPr id="5" name="Espace réservé du pied de page 4">
            <a:extLst>
              <a:ext uri="{FF2B5EF4-FFF2-40B4-BE49-F238E27FC236}">
                <a16:creationId xmlns:a16="http://schemas.microsoft.com/office/drawing/2014/main" id="{3F93E6A9-4AD2-4829-A2A5-DD4F279D70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9F401C-E64E-4F3A-BBE7-E9134626803C}"/>
              </a:ext>
            </a:extLst>
          </p:cNvPr>
          <p:cNvSpPr>
            <a:spLocks noGrp="1"/>
          </p:cNvSpPr>
          <p:nvPr>
            <p:ph type="sldNum" sz="quarter" idx="12"/>
          </p:nvPr>
        </p:nvSpPr>
        <p:spPr/>
        <p:txBody>
          <a:bodyPr/>
          <a:lstStyle/>
          <a:p>
            <a:fld id="{47845F57-1540-45B6-8BCF-BACE27AB7362}" type="slidenum">
              <a:rPr lang="fr-FR" smtClean="0"/>
              <a:t>‹N°›</a:t>
            </a:fld>
            <a:endParaRPr lang="fr-FR"/>
          </a:p>
        </p:txBody>
      </p:sp>
    </p:spTree>
    <p:extLst>
      <p:ext uri="{BB962C8B-B14F-4D97-AF65-F5344CB8AC3E}">
        <p14:creationId xmlns:p14="http://schemas.microsoft.com/office/powerpoint/2010/main" val="3469109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878D49-3133-4342-B773-CA71F999CB3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1852E06-CD53-4E96-991D-79C5F519997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CE5BE54-BB5B-4E9F-8B84-1CFFCB692A87}"/>
              </a:ext>
            </a:extLst>
          </p:cNvPr>
          <p:cNvSpPr>
            <a:spLocks noGrp="1"/>
          </p:cNvSpPr>
          <p:nvPr>
            <p:ph type="dt" sz="half" idx="10"/>
          </p:nvPr>
        </p:nvSpPr>
        <p:spPr/>
        <p:txBody>
          <a:bodyPr/>
          <a:lstStyle/>
          <a:p>
            <a:fld id="{73AD563E-7B18-4C97-A1BA-0D7215EB701E}" type="datetime1">
              <a:rPr lang="fr-FR" smtClean="0"/>
              <a:t>02/05/2023</a:t>
            </a:fld>
            <a:endParaRPr lang="fr-FR"/>
          </a:p>
        </p:txBody>
      </p:sp>
      <p:sp>
        <p:nvSpPr>
          <p:cNvPr id="5" name="Espace réservé du pied de page 4">
            <a:extLst>
              <a:ext uri="{FF2B5EF4-FFF2-40B4-BE49-F238E27FC236}">
                <a16:creationId xmlns:a16="http://schemas.microsoft.com/office/drawing/2014/main" id="{96BC8EFC-2F19-44B2-97C6-FA9A13B86C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4DAB67-4B00-49E4-8D08-E1332AB67E50}"/>
              </a:ext>
            </a:extLst>
          </p:cNvPr>
          <p:cNvSpPr>
            <a:spLocks noGrp="1"/>
          </p:cNvSpPr>
          <p:nvPr>
            <p:ph type="sldNum" sz="quarter" idx="12"/>
          </p:nvPr>
        </p:nvSpPr>
        <p:spPr/>
        <p:txBody>
          <a:bodyPr/>
          <a:lstStyle/>
          <a:p>
            <a:fld id="{47845F57-1540-45B6-8BCF-BACE27AB7362}" type="slidenum">
              <a:rPr lang="fr-FR" smtClean="0"/>
              <a:t>‹N°›</a:t>
            </a:fld>
            <a:endParaRPr lang="fr-FR"/>
          </a:p>
        </p:txBody>
      </p:sp>
    </p:spTree>
    <p:extLst>
      <p:ext uri="{BB962C8B-B14F-4D97-AF65-F5344CB8AC3E}">
        <p14:creationId xmlns:p14="http://schemas.microsoft.com/office/powerpoint/2010/main" val="113808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204C48-9F0D-49B7-B773-CA955A25352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42BFEFA-056E-4492-B7B7-58EF7B3921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D9CC794-5307-421B-9304-42A48D6A1F97}"/>
              </a:ext>
            </a:extLst>
          </p:cNvPr>
          <p:cNvSpPr>
            <a:spLocks noGrp="1"/>
          </p:cNvSpPr>
          <p:nvPr>
            <p:ph type="dt" sz="half" idx="10"/>
          </p:nvPr>
        </p:nvSpPr>
        <p:spPr/>
        <p:txBody>
          <a:bodyPr/>
          <a:lstStyle/>
          <a:p>
            <a:fld id="{2BD8FF76-AE60-4928-BBBD-F0CC65ED7428}" type="datetime1">
              <a:rPr lang="fr-FR" smtClean="0"/>
              <a:t>02/05/2023</a:t>
            </a:fld>
            <a:endParaRPr lang="fr-FR"/>
          </a:p>
        </p:txBody>
      </p:sp>
      <p:sp>
        <p:nvSpPr>
          <p:cNvPr id="5" name="Espace réservé du pied de page 4">
            <a:extLst>
              <a:ext uri="{FF2B5EF4-FFF2-40B4-BE49-F238E27FC236}">
                <a16:creationId xmlns:a16="http://schemas.microsoft.com/office/drawing/2014/main" id="{8F7A3CF2-1511-4597-809F-BE2640BC44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824296-4204-4A7C-B436-F2524EB9D4B4}"/>
              </a:ext>
            </a:extLst>
          </p:cNvPr>
          <p:cNvSpPr>
            <a:spLocks noGrp="1"/>
          </p:cNvSpPr>
          <p:nvPr>
            <p:ph type="sldNum" sz="quarter" idx="12"/>
          </p:nvPr>
        </p:nvSpPr>
        <p:spPr/>
        <p:txBody>
          <a:bodyPr/>
          <a:lstStyle/>
          <a:p>
            <a:fld id="{47845F57-1540-45B6-8BCF-BACE27AB7362}" type="slidenum">
              <a:rPr lang="fr-FR" smtClean="0"/>
              <a:t>‹N°›</a:t>
            </a:fld>
            <a:endParaRPr lang="fr-FR"/>
          </a:p>
        </p:txBody>
      </p:sp>
    </p:spTree>
    <p:extLst>
      <p:ext uri="{BB962C8B-B14F-4D97-AF65-F5344CB8AC3E}">
        <p14:creationId xmlns:p14="http://schemas.microsoft.com/office/powerpoint/2010/main" val="47848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CF1E16-4B31-4B66-AE83-FE0F8C653AB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D4229AC-96F7-4BC6-ABE7-048EB9412FE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DE50CBF-BE32-4385-A701-308B7433E74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40EC0B5-A380-4AE7-AE80-E970EBBBD4E2}"/>
              </a:ext>
            </a:extLst>
          </p:cNvPr>
          <p:cNvSpPr>
            <a:spLocks noGrp="1"/>
          </p:cNvSpPr>
          <p:nvPr>
            <p:ph type="dt" sz="half" idx="10"/>
          </p:nvPr>
        </p:nvSpPr>
        <p:spPr/>
        <p:txBody>
          <a:bodyPr/>
          <a:lstStyle/>
          <a:p>
            <a:fld id="{7EC5DC0C-3814-4502-BE44-10BCB80A188F}" type="datetime1">
              <a:rPr lang="fr-FR" smtClean="0"/>
              <a:t>02/05/2023</a:t>
            </a:fld>
            <a:endParaRPr lang="fr-FR"/>
          </a:p>
        </p:txBody>
      </p:sp>
      <p:sp>
        <p:nvSpPr>
          <p:cNvPr id="6" name="Espace réservé du pied de page 5">
            <a:extLst>
              <a:ext uri="{FF2B5EF4-FFF2-40B4-BE49-F238E27FC236}">
                <a16:creationId xmlns:a16="http://schemas.microsoft.com/office/drawing/2014/main" id="{D61A39A4-8F6C-46C8-AA26-69349F77E42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2C93036-F778-45A9-912C-ED3D182A2A06}"/>
              </a:ext>
            </a:extLst>
          </p:cNvPr>
          <p:cNvSpPr>
            <a:spLocks noGrp="1"/>
          </p:cNvSpPr>
          <p:nvPr>
            <p:ph type="sldNum" sz="quarter" idx="12"/>
          </p:nvPr>
        </p:nvSpPr>
        <p:spPr/>
        <p:txBody>
          <a:bodyPr/>
          <a:lstStyle/>
          <a:p>
            <a:fld id="{47845F57-1540-45B6-8BCF-BACE27AB7362}" type="slidenum">
              <a:rPr lang="fr-FR" smtClean="0"/>
              <a:t>‹N°›</a:t>
            </a:fld>
            <a:endParaRPr lang="fr-FR"/>
          </a:p>
        </p:txBody>
      </p:sp>
    </p:spTree>
    <p:extLst>
      <p:ext uri="{BB962C8B-B14F-4D97-AF65-F5344CB8AC3E}">
        <p14:creationId xmlns:p14="http://schemas.microsoft.com/office/powerpoint/2010/main" val="3960170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EA0306-170F-4811-8890-037D4E20C76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C12B34E-6A6A-4B7F-80CA-0E1FB92E71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7C7D756-BA83-43F3-AF02-15732B28AF0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CAB7A3-E3F8-4327-8F40-42221CF6A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396A5BB-5912-4F2E-95C8-40EEC73C148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E4F6D5F-2D9B-4787-9CB2-5FF5BDF756A3}"/>
              </a:ext>
            </a:extLst>
          </p:cNvPr>
          <p:cNvSpPr>
            <a:spLocks noGrp="1"/>
          </p:cNvSpPr>
          <p:nvPr>
            <p:ph type="dt" sz="half" idx="10"/>
          </p:nvPr>
        </p:nvSpPr>
        <p:spPr/>
        <p:txBody>
          <a:bodyPr/>
          <a:lstStyle/>
          <a:p>
            <a:fld id="{FF0FC7B5-A8F7-4C4A-8B2B-5DD3B40083EB}" type="datetime1">
              <a:rPr lang="fr-FR" smtClean="0"/>
              <a:t>02/05/2023</a:t>
            </a:fld>
            <a:endParaRPr lang="fr-FR"/>
          </a:p>
        </p:txBody>
      </p:sp>
      <p:sp>
        <p:nvSpPr>
          <p:cNvPr id="8" name="Espace réservé du pied de page 7">
            <a:extLst>
              <a:ext uri="{FF2B5EF4-FFF2-40B4-BE49-F238E27FC236}">
                <a16:creationId xmlns:a16="http://schemas.microsoft.com/office/drawing/2014/main" id="{51ED1C30-0134-4E21-8932-C13F75EAF53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0A3CE79-BFBF-4BAD-BE51-23B921CD9E1F}"/>
              </a:ext>
            </a:extLst>
          </p:cNvPr>
          <p:cNvSpPr>
            <a:spLocks noGrp="1"/>
          </p:cNvSpPr>
          <p:nvPr>
            <p:ph type="sldNum" sz="quarter" idx="12"/>
          </p:nvPr>
        </p:nvSpPr>
        <p:spPr/>
        <p:txBody>
          <a:bodyPr/>
          <a:lstStyle/>
          <a:p>
            <a:fld id="{47845F57-1540-45B6-8BCF-BACE27AB7362}" type="slidenum">
              <a:rPr lang="fr-FR" smtClean="0"/>
              <a:t>‹N°›</a:t>
            </a:fld>
            <a:endParaRPr lang="fr-FR"/>
          </a:p>
        </p:txBody>
      </p:sp>
    </p:spTree>
    <p:extLst>
      <p:ext uri="{BB962C8B-B14F-4D97-AF65-F5344CB8AC3E}">
        <p14:creationId xmlns:p14="http://schemas.microsoft.com/office/powerpoint/2010/main" val="1100144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4F0BF1-2334-40F9-B4D8-03DB8548E2B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524FF52-D560-42CA-B181-53F1F32CB984}"/>
              </a:ext>
            </a:extLst>
          </p:cNvPr>
          <p:cNvSpPr>
            <a:spLocks noGrp="1"/>
          </p:cNvSpPr>
          <p:nvPr>
            <p:ph type="dt" sz="half" idx="10"/>
          </p:nvPr>
        </p:nvSpPr>
        <p:spPr/>
        <p:txBody>
          <a:bodyPr/>
          <a:lstStyle/>
          <a:p>
            <a:fld id="{3D581134-93E1-4027-AA57-FF3369E5D72E}" type="datetime1">
              <a:rPr lang="fr-FR" smtClean="0"/>
              <a:t>02/05/2023</a:t>
            </a:fld>
            <a:endParaRPr lang="fr-FR"/>
          </a:p>
        </p:txBody>
      </p:sp>
      <p:sp>
        <p:nvSpPr>
          <p:cNvPr id="4" name="Espace réservé du pied de page 3">
            <a:extLst>
              <a:ext uri="{FF2B5EF4-FFF2-40B4-BE49-F238E27FC236}">
                <a16:creationId xmlns:a16="http://schemas.microsoft.com/office/drawing/2014/main" id="{CC3B6922-CDC7-43BD-81FD-08418F8534F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BED28CD-BC5E-4A38-A142-61E0A2A4EE00}"/>
              </a:ext>
            </a:extLst>
          </p:cNvPr>
          <p:cNvSpPr>
            <a:spLocks noGrp="1"/>
          </p:cNvSpPr>
          <p:nvPr>
            <p:ph type="sldNum" sz="quarter" idx="12"/>
          </p:nvPr>
        </p:nvSpPr>
        <p:spPr/>
        <p:txBody>
          <a:bodyPr/>
          <a:lstStyle/>
          <a:p>
            <a:fld id="{47845F57-1540-45B6-8BCF-BACE27AB7362}" type="slidenum">
              <a:rPr lang="fr-FR" smtClean="0"/>
              <a:t>‹N°›</a:t>
            </a:fld>
            <a:endParaRPr lang="fr-FR"/>
          </a:p>
        </p:txBody>
      </p:sp>
    </p:spTree>
    <p:extLst>
      <p:ext uri="{BB962C8B-B14F-4D97-AF65-F5344CB8AC3E}">
        <p14:creationId xmlns:p14="http://schemas.microsoft.com/office/powerpoint/2010/main" val="2920499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198BF6-BA74-4611-99AA-23EBC5EFC9EC}"/>
              </a:ext>
            </a:extLst>
          </p:cNvPr>
          <p:cNvSpPr>
            <a:spLocks noGrp="1"/>
          </p:cNvSpPr>
          <p:nvPr>
            <p:ph type="dt" sz="half" idx="10"/>
          </p:nvPr>
        </p:nvSpPr>
        <p:spPr/>
        <p:txBody>
          <a:bodyPr/>
          <a:lstStyle/>
          <a:p>
            <a:fld id="{3812DAAB-3909-4234-AAD8-9764F674C0E9}" type="datetime1">
              <a:rPr lang="fr-FR" smtClean="0"/>
              <a:t>02/05/2023</a:t>
            </a:fld>
            <a:endParaRPr lang="fr-FR"/>
          </a:p>
        </p:txBody>
      </p:sp>
      <p:sp>
        <p:nvSpPr>
          <p:cNvPr id="3" name="Espace réservé du pied de page 2">
            <a:extLst>
              <a:ext uri="{FF2B5EF4-FFF2-40B4-BE49-F238E27FC236}">
                <a16:creationId xmlns:a16="http://schemas.microsoft.com/office/drawing/2014/main" id="{9F825178-EC65-4977-A375-23FEE02DCD7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4F1E20E-8FBD-4D9E-B5F1-D4442152C26C}"/>
              </a:ext>
            </a:extLst>
          </p:cNvPr>
          <p:cNvSpPr>
            <a:spLocks noGrp="1"/>
          </p:cNvSpPr>
          <p:nvPr>
            <p:ph type="sldNum" sz="quarter" idx="12"/>
          </p:nvPr>
        </p:nvSpPr>
        <p:spPr/>
        <p:txBody>
          <a:bodyPr/>
          <a:lstStyle/>
          <a:p>
            <a:fld id="{47845F57-1540-45B6-8BCF-BACE27AB7362}" type="slidenum">
              <a:rPr lang="fr-FR" smtClean="0"/>
              <a:t>‹N°›</a:t>
            </a:fld>
            <a:endParaRPr lang="fr-FR"/>
          </a:p>
        </p:txBody>
      </p:sp>
    </p:spTree>
    <p:extLst>
      <p:ext uri="{BB962C8B-B14F-4D97-AF65-F5344CB8AC3E}">
        <p14:creationId xmlns:p14="http://schemas.microsoft.com/office/powerpoint/2010/main" val="2654032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255BF5-1CA7-4E9C-9AD2-19E81674E16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9CF12CD-1317-4362-A5A7-91FFEAAE9C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A96ED43-B525-4F78-9C35-54E3F0EC5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E897D3C-2468-449A-826A-8A5ADB1847CF}"/>
              </a:ext>
            </a:extLst>
          </p:cNvPr>
          <p:cNvSpPr>
            <a:spLocks noGrp="1"/>
          </p:cNvSpPr>
          <p:nvPr>
            <p:ph type="dt" sz="half" idx="10"/>
          </p:nvPr>
        </p:nvSpPr>
        <p:spPr/>
        <p:txBody>
          <a:bodyPr/>
          <a:lstStyle/>
          <a:p>
            <a:fld id="{2195F671-1696-4958-93CE-6B95EA179D97}" type="datetime1">
              <a:rPr lang="fr-FR" smtClean="0"/>
              <a:t>02/05/2023</a:t>
            </a:fld>
            <a:endParaRPr lang="fr-FR"/>
          </a:p>
        </p:txBody>
      </p:sp>
      <p:sp>
        <p:nvSpPr>
          <p:cNvPr id="6" name="Espace réservé du pied de page 5">
            <a:extLst>
              <a:ext uri="{FF2B5EF4-FFF2-40B4-BE49-F238E27FC236}">
                <a16:creationId xmlns:a16="http://schemas.microsoft.com/office/drawing/2014/main" id="{8F2C6BFD-28BB-4036-8FE3-46E4838DBBC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ACA1BED-F122-4942-9155-FA5633299ABE}"/>
              </a:ext>
            </a:extLst>
          </p:cNvPr>
          <p:cNvSpPr>
            <a:spLocks noGrp="1"/>
          </p:cNvSpPr>
          <p:nvPr>
            <p:ph type="sldNum" sz="quarter" idx="12"/>
          </p:nvPr>
        </p:nvSpPr>
        <p:spPr/>
        <p:txBody>
          <a:bodyPr/>
          <a:lstStyle/>
          <a:p>
            <a:fld id="{47845F57-1540-45B6-8BCF-BACE27AB7362}" type="slidenum">
              <a:rPr lang="fr-FR" smtClean="0"/>
              <a:t>‹N°›</a:t>
            </a:fld>
            <a:endParaRPr lang="fr-FR"/>
          </a:p>
        </p:txBody>
      </p:sp>
    </p:spTree>
    <p:extLst>
      <p:ext uri="{BB962C8B-B14F-4D97-AF65-F5344CB8AC3E}">
        <p14:creationId xmlns:p14="http://schemas.microsoft.com/office/powerpoint/2010/main" val="4128359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F3FA9-714A-49F7-91BD-0BA6AA25506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7783283-73F2-44E7-A951-BFF3E8EB65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CBB6954-B959-4679-8DBF-42C21F74F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F1CB41E-92E9-41EC-924A-3CF9DF8B1917}"/>
              </a:ext>
            </a:extLst>
          </p:cNvPr>
          <p:cNvSpPr>
            <a:spLocks noGrp="1"/>
          </p:cNvSpPr>
          <p:nvPr>
            <p:ph type="dt" sz="half" idx="10"/>
          </p:nvPr>
        </p:nvSpPr>
        <p:spPr/>
        <p:txBody>
          <a:bodyPr/>
          <a:lstStyle/>
          <a:p>
            <a:fld id="{DB35B67E-2809-4015-A65B-2728FD1CD485}" type="datetime1">
              <a:rPr lang="fr-FR" smtClean="0"/>
              <a:t>02/05/2023</a:t>
            </a:fld>
            <a:endParaRPr lang="fr-FR"/>
          </a:p>
        </p:txBody>
      </p:sp>
      <p:sp>
        <p:nvSpPr>
          <p:cNvPr id="6" name="Espace réservé du pied de page 5">
            <a:extLst>
              <a:ext uri="{FF2B5EF4-FFF2-40B4-BE49-F238E27FC236}">
                <a16:creationId xmlns:a16="http://schemas.microsoft.com/office/drawing/2014/main" id="{D1D26BCD-22B8-4C68-929A-0893D1257DE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855A7F2-75B2-4624-B867-66E183D1E20F}"/>
              </a:ext>
            </a:extLst>
          </p:cNvPr>
          <p:cNvSpPr>
            <a:spLocks noGrp="1"/>
          </p:cNvSpPr>
          <p:nvPr>
            <p:ph type="sldNum" sz="quarter" idx="12"/>
          </p:nvPr>
        </p:nvSpPr>
        <p:spPr/>
        <p:txBody>
          <a:bodyPr/>
          <a:lstStyle/>
          <a:p>
            <a:fld id="{47845F57-1540-45B6-8BCF-BACE27AB7362}" type="slidenum">
              <a:rPr lang="fr-FR" smtClean="0"/>
              <a:t>‹N°›</a:t>
            </a:fld>
            <a:endParaRPr lang="fr-FR"/>
          </a:p>
        </p:txBody>
      </p:sp>
    </p:spTree>
    <p:extLst>
      <p:ext uri="{BB962C8B-B14F-4D97-AF65-F5344CB8AC3E}">
        <p14:creationId xmlns:p14="http://schemas.microsoft.com/office/powerpoint/2010/main" val="1134260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0966776-33E1-40A8-BDDC-66F37CD56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665E34E-9E06-41EB-A811-0B8A619A4B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EE3023-6A5D-4D5F-9E8E-1513132793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A727C-A47B-4E83-9269-3B93E5E06273}" type="datetime1">
              <a:rPr lang="fr-FR" smtClean="0"/>
              <a:t>02/05/2023</a:t>
            </a:fld>
            <a:endParaRPr lang="fr-FR"/>
          </a:p>
        </p:txBody>
      </p:sp>
      <p:sp>
        <p:nvSpPr>
          <p:cNvPr id="5" name="Espace réservé du pied de page 4">
            <a:extLst>
              <a:ext uri="{FF2B5EF4-FFF2-40B4-BE49-F238E27FC236}">
                <a16:creationId xmlns:a16="http://schemas.microsoft.com/office/drawing/2014/main" id="{71F814D2-6E2F-41F8-81F6-B28D579D5C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B14938A-0434-4C47-9CA7-1D3AF973BE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45F57-1540-45B6-8BCF-BACE27AB7362}" type="slidenum">
              <a:rPr lang="fr-FR" smtClean="0"/>
              <a:t>‹N°›</a:t>
            </a:fld>
            <a:endParaRPr lang="fr-FR"/>
          </a:p>
        </p:txBody>
      </p:sp>
    </p:spTree>
    <p:extLst>
      <p:ext uri="{BB962C8B-B14F-4D97-AF65-F5344CB8AC3E}">
        <p14:creationId xmlns:p14="http://schemas.microsoft.com/office/powerpoint/2010/main" val="246339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A12A742-402D-48BA-8781-4266A608F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92" y="0"/>
            <a:ext cx="6167052" cy="720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E1FFDDF0-F0DC-4CD1-9CD7-7CC1D084D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416" y="0"/>
            <a:ext cx="1993010" cy="720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F039BAEE-59A1-4D40-8F9D-D3EF23A60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898" y="0"/>
            <a:ext cx="2161210" cy="720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2">
            <a:extLst>
              <a:ext uri="{FF2B5EF4-FFF2-40B4-BE49-F238E27FC236}">
                <a16:creationId xmlns:a16="http://schemas.microsoft.com/office/drawing/2014/main" id="{C2742FD9-B28D-418A-AE3B-9383EBCA6F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806" y="2936464"/>
            <a:ext cx="4511223" cy="3384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38A670C-30E5-4C10-9E10-5721F85DF157}"/>
              </a:ext>
            </a:extLst>
          </p:cNvPr>
          <p:cNvSpPr/>
          <p:nvPr/>
        </p:nvSpPr>
        <p:spPr>
          <a:xfrm>
            <a:off x="248438" y="962578"/>
            <a:ext cx="11695123" cy="1323439"/>
          </a:xfrm>
          <a:prstGeom prst="rect">
            <a:avLst/>
          </a:prstGeom>
        </p:spPr>
        <p:txBody>
          <a:bodyPr wrap="square">
            <a:spAutoFit/>
          </a:bodyPr>
          <a:lstStyle/>
          <a:p>
            <a:pPr algn="ctr"/>
            <a:r>
              <a:rPr lang="fr-FR" sz="2800" b="0" i="0" dirty="0">
                <a:solidFill>
                  <a:srgbClr val="3A3A3A"/>
                </a:solidFill>
                <a:effectLst/>
                <a:latin typeface="Open Sans" panose="020B0606030504020204" pitchFamily="34" charset="0"/>
              </a:rPr>
              <a:t> </a:t>
            </a:r>
            <a:r>
              <a:rPr lang="fr-FR" sz="4000" b="1" i="0" dirty="0">
                <a:solidFill>
                  <a:srgbClr val="3A3A3A"/>
                </a:solidFill>
                <a:effectLst/>
              </a:rPr>
              <a:t>Il y a 20 ans, la sécheresse 2003 : Rappel des événements</a:t>
            </a:r>
            <a:endParaRPr lang="fr-FR" sz="3200" b="1" dirty="0"/>
          </a:p>
        </p:txBody>
      </p:sp>
      <p:sp>
        <p:nvSpPr>
          <p:cNvPr id="7" name="ZoneTexte 6">
            <a:extLst>
              <a:ext uri="{FF2B5EF4-FFF2-40B4-BE49-F238E27FC236}">
                <a16:creationId xmlns:a16="http://schemas.microsoft.com/office/drawing/2014/main" id="{2424B20D-E9C4-40EA-9140-FADC78B2C627}"/>
              </a:ext>
            </a:extLst>
          </p:cNvPr>
          <p:cNvSpPr txBox="1"/>
          <p:nvPr/>
        </p:nvSpPr>
        <p:spPr>
          <a:xfrm>
            <a:off x="2135943" y="2355331"/>
            <a:ext cx="84120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dirty="0"/>
              <a:t>Hajar EL KHALFI, Audrey REBÊCHE, Benjamin GRELIER, Claire DELUS et Didier FRANCOIS </a:t>
            </a:r>
          </a:p>
        </p:txBody>
      </p:sp>
      <p:sp>
        <p:nvSpPr>
          <p:cNvPr id="3" name="ZoneTexte 2">
            <a:extLst>
              <a:ext uri="{FF2B5EF4-FFF2-40B4-BE49-F238E27FC236}">
                <a16:creationId xmlns:a16="http://schemas.microsoft.com/office/drawing/2014/main" id="{546E8073-42FD-413E-A05D-727E224E4D70}"/>
              </a:ext>
            </a:extLst>
          </p:cNvPr>
          <p:cNvSpPr txBox="1"/>
          <p:nvPr/>
        </p:nvSpPr>
        <p:spPr>
          <a:xfrm>
            <a:off x="843383" y="6386619"/>
            <a:ext cx="4830068" cy="291292"/>
          </a:xfrm>
          <a:prstGeom prst="rect">
            <a:avLst/>
          </a:prstGeom>
          <a:noFill/>
        </p:spPr>
        <p:txBody>
          <a:bodyPr wrap="square" rtlCol="0">
            <a:spAutoFit/>
          </a:bodyPr>
          <a:lstStyle/>
          <a:p>
            <a:r>
              <a:rPr lang="fr-FR" sz="1300" dirty="0"/>
              <a:t>Lac-réservoir de Vieux-Pré après la sécheresse de 2003 (AUER, 2003)</a:t>
            </a:r>
          </a:p>
        </p:txBody>
      </p:sp>
      <p:pic>
        <p:nvPicPr>
          <p:cNvPr id="5" name="Image 4">
            <a:extLst>
              <a:ext uri="{FF2B5EF4-FFF2-40B4-BE49-F238E27FC236}">
                <a16:creationId xmlns:a16="http://schemas.microsoft.com/office/drawing/2014/main" id="{D906B707-07A0-4B60-980F-EF7560F3DBD8}"/>
              </a:ext>
            </a:extLst>
          </p:cNvPr>
          <p:cNvPicPr>
            <a:picLocks noChangeAspect="1"/>
          </p:cNvPicPr>
          <p:nvPr/>
        </p:nvPicPr>
        <p:blipFill>
          <a:blip r:embed="rId7"/>
          <a:stretch>
            <a:fillRect/>
          </a:stretch>
        </p:blipFill>
        <p:spPr>
          <a:xfrm>
            <a:off x="7391549" y="2936464"/>
            <a:ext cx="3407754" cy="3384000"/>
          </a:xfrm>
          <a:prstGeom prst="rect">
            <a:avLst/>
          </a:prstGeom>
        </p:spPr>
      </p:pic>
      <p:sp>
        <p:nvSpPr>
          <p:cNvPr id="11" name="ZoneTexte 10">
            <a:extLst>
              <a:ext uri="{FF2B5EF4-FFF2-40B4-BE49-F238E27FC236}">
                <a16:creationId xmlns:a16="http://schemas.microsoft.com/office/drawing/2014/main" id="{53EA73B8-0519-436A-9BD5-E5D83A906A88}"/>
              </a:ext>
            </a:extLst>
          </p:cNvPr>
          <p:cNvSpPr txBox="1"/>
          <p:nvPr/>
        </p:nvSpPr>
        <p:spPr>
          <a:xfrm>
            <a:off x="7444923" y="6385523"/>
            <a:ext cx="3301005" cy="292388"/>
          </a:xfrm>
          <a:prstGeom prst="rect">
            <a:avLst/>
          </a:prstGeom>
          <a:noFill/>
        </p:spPr>
        <p:txBody>
          <a:bodyPr wrap="square" rtlCol="0">
            <a:spAutoFit/>
          </a:bodyPr>
          <a:lstStyle/>
          <a:p>
            <a:r>
              <a:rPr lang="fr-FR" sz="1300" dirty="0"/>
              <a:t>Le Républicain Lorrain, mercredi 06 août 2003</a:t>
            </a:r>
          </a:p>
        </p:txBody>
      </p:sp>
      <p:sp>
        <p:nvSpPr>
          <p:cNvPr id="9" name="Espace réservé du numéro de diapositive 8">
            <a:extLst>
              <a:ext uri="{FF2B5EF4-FFF2-40B4-BE49-F238E27FC236}">
                <a16:creationId xmlns:a16="http://schemas.microsoft.com/office/drawing/2014/main" id="{24F68361-E03F-4DAA-9C2A-5C2E21E2DDAB}"/>
              </a:ext>
            </a:extLst>
          </p:cNvPr>
          <p:cNvSpPr>
            <a:spLocks noGrp="1"/>
          </p:cNvSpPr>
          <p:nvPr>
            <p:ph type="sldNum" sz="quarter" idx="12"/>
          </p:nvPr>
        </p:nvSpPr>
        <p:spPr/>
        <p:txBody>
          <a:bodyPr/>
          <a:lstStyle/>
          <a:p>
            <a:fld id="{47845F57-1540-45B6-8BCF-BACE27AB7362}" type="slidenum">
              <a:rPr lang="fr-FR" smtClean="0"/>
              <a:t>1</a:t>
            </a:fld>
            <a:endParaRPr lang="fr-FR"/>
          </a:p>
        </p:txBody>
      </p:sp>
    </p:spTree>
    <p:extLst>
      <p:ext uri="{BB962C8B-B14F-4D97-AF65-F5344CB8AC3E}">
        <p14:creationId xmlns:p14="http://schemas.microsoft.com/office/powerpoint/2010/main" val="2760867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4D0637-ACB0-441A-86E9-8E6215502B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2">
            <a:extLst>
              <a:ext uri="{FF2B5EF4-FFF2-40B4-BE49-F238E27FC236}">
                <a16:creationId xmlns:a16="http://schemas.microsoft.com/office/drawing/2014/main" id="{1BF1324B-35C4-41EE-A734-D93274F6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83" y="0"/>
            <a:ext cx="5550346"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3">
            <a:extLst>
              <a:ext uri="{FF2B5EF4-FFF2-40B4-BE49-F238E27FC236}">
                <a16:creationId xmlns:a16="http://schemas.microsoft.com/office/drawing/2014/main" id="{BE98EBBF-80DA-4A32-9101-ED9DFC901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359" y="0"/>
            <a:ext cx="179370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a:extLst>
              <a:ext uri="{FF2B5EF4-FFF2-40B4-BE49-F238E27FC236}">
                <a16:creationId xmlns:a16="http://schemas.microsoft.com/office/drawing/2014/main" id="{8524F81D-06E3-4E06-A875-0CF3AF84C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898" y="0"/>
            <a:ext cx="194508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ZoneTexte 9">
            <a:extLst>
              <a:ext uri="{FF2B5EF4-FFF2-40B4-BE49-F238E27FC236}">
                <a16:creationId xmlns:a16="http://schemas.microsoft.com/office/drawing/2014/main" id="{3301E2DB-1C29-48DC-99DA-6EE2D2F248A7}"/>
              </a:ext>
            </a:extLst>
          </p:cNvPr>
          <p:cNvSpPr txBox="1"/>
          <p:nvPr/>
        </p:nvSpPr>
        <p:spPr>
          <a:xfrm>
            <a:off x="3722914" y="744737"/>
            <a:ext cx="48799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t>Impacts de la sécheresse</a:t>
            </a:r>
            <a:endParaRPr lang="fr-FR" b="1" dirty="0">
              <a:cs typeface="Calibri"/>
            </a:endParaRPr>
          </a:p>
        </p:txBody>
      </p:sp>
      <p:sp>
        <p:nvSpPr>
          <p:cNvPr id="14" name="Espace réservé du numéro de diapositive 13">
            <a:extLst>
              <a:ext uri="{FF2B5EF4-FFF2-40B4-BE49-F238E27FC236}">
                <a16:creationId xmlns:a16="http://schemas.microsoft.com/office/drawing/2014/main" id="{F13DB855-C2CC-419B-B39E-670CB09C2AE7}"/>
              </a:ext>
            </a:extLst>
          </p:cNvPr>
          <p:cNvSpPr>
            <a:spLocks noGrp="1"/>
          </p:cNvSpPr>
          <p:nvPr>
            <p:ph type="sldNum" sz="quarter" idx="12"/>
          </p:nvPr>
        </p:nvSpPr>
        <p:spPr>
          <a:xfrm>
            <a:off x="9448800" y="6492875"/>
            <a:ext cx="2743200" cy="365125"/>
          </a:xfrm>
        </p:spPr>
        <p:txBody>
          <a:bodyPr/>
          <a:lstStyle/>
          <a:p>
            <a:fld id="{47845F57-1540-45B6-8BCF-BACE27AB7362}" type="slidenum">
              <a:rPr lang="fr-FR" sz="1600" smtClean="0">
                <a:solidFill>
                  <a:schemeClr val="tx1"/>
                </a:solidFill>
                <a:latin typeface="Arial" panose="020B0604020202020204" pitchFamily="34" charset="0"/>
                <a:cs typeface="Arial" panose="020B0604020202020204" pitchFamily="34" charset="0"/>
              </a:rPr>
              <a:t>10</a:t>
            </a:fld>
            <a:endParaRPr lang="fr-FR" sz="1600" dirty="0">
              <a:solidFill>
                <a:schemeClr val="tx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FCBB9A15-F3E9-4318-9396-FA12462CFD32}"/>
              </a:ext>
            </a:extLst>
          </p:cNvPr>
          <p:cNvSpPr txBox="1"/>
          <p:nvPr/>
        </p:nvSpPr>
        <p:spPr>
          <a:xfrm>
            <a:off x="1406243" y="1052513"/>
            <a:ext cx="1033339" cy="430887"/>
          </a:xfrm>
          <a:prstGeom prst="rect">
            <a:avLst/>
          </a:prstGeom>
          <a:noFill/>
        </p:spPr>
        <p:txBody>
          <a:bodyPr wrap="square" rtlCol="0">
            <a:spAutoFit/>
          </a:bodyPr>
          <a:lstStyle/>
          <a:p>
            <a:r>
              <a:rPr lang="fr-FR" sz="2200" b="1" u="sng" dirty="0">
                <a:latin typeface="+mj-lt"/>
              </a:rPr>
              <a:t>Energie</a:t>
            </a:r>
            <a:r>
              <a:rPr lang="fr-FR" sz="2200" b="1" dirty="0">
                <a:latin typeface="+mj-lt"/>
              </a:rPr>
              <a:t> </a:t>
            </a:r>
          </a:p>
        </p:txBody>
      </p:sp>
      <p:pic>
        <p:nvPicPr>
          <p:cNvPr id="4" name="Image 3">
            <a:extLst>
              <a:ext uri="{FF2B5EF4-FFF2-40B4-BE49-F238E27FC236}">
                <a16:creationId xmlns:a16="http://schemas.microsoft.com/office/drawing/2014/main" id="{508B3492-8D88-4355-96CB-7BFD0D48CF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14028" y="1211128"/>
            <a:ext cx="2817771" cy="3600000"/>
          </a:xfrm>
          <a:prstGeom prst="rect">
            <a:avLst/>
          </a:prstGeom>
        </p:spPr>
      </p:pic>
      <p:sp>
        <p:nvSpPr>
          <p:cNvPr id="15" name="ZoneTexte 14">
            <a:extLst>
              <a:ext uri="{FF2B5EF4-FFF2-40B4-BE49-F238E27FC236}">
                <a16:creationId xmlns:a16="http://schemas.microsoft.com/office/drawing/2014/main" id="{8AAFD18C-6ADE-4A22-94EC-5134ED0E7199}"/>
              </a:ext>
            </a:extLst>
          </p:cNvPr>
          <p:cNvSpPr txBox="1"/>
          <p:nvPr/>
        </p:nvSpPr>
        <p:spPr>
          <a:xfrm>
            <a:off x="9836375" y="1267956"/>
            <a:ext cx="1505287" cy="430887"/>
          </a:xfrm>
          <a:prstGeom prst="rect">
            <a:avLst/>
          </a:prstGeom>
          <a:noFill/>
        </p:spPr>
        <p:txBody>
          <a:bodyPr wrap="square" rtlCol="0">
            <a:spAutoFit/>
          </a:bodyPr>
          <a:lstStyle/>
          <a:p>
            <a:r>
              <a:rPr lang="fr-FR" sz="2200" b="1" u="sng" dirty="0">
                <a:latin typeface="+mj-lt"/>
              </a:rPr>
              <a:t>Agriculture</a:t>
            </a:r>
          </a:p>
        </p:txBody>
      </p:sp>
      <p:pic>
        <p:nvPicPr>
          <p:cNvPr id="12" name="Image 11">
            <a:extLst>
              <a:ext uri="{FF2B5EF4-FFF2-40B4-BE49-F238E27FC236}">
                <a16:creationId xmlns:a16="http://schemas.microsoft.com/office/drawing/2014/main" id="{5FBC9764-19D7-440B-A56B-43612FD7CE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6939" y="1781400"/>
            <a:ext cx="2724161" cy="3600000"/>
          </a:xfrm>
          <a:prstGeom prst="rect">
            <a:avLst/>
          </a:prstGeom>
        </p:spPr>
      </p:pic>
      <p:pic>
        <p:nvPicPr>
          <p:cNvPr id="20" name="Image 19">
            <a:extLst>
              <a:ext uri="{FF2B5EF4-FFF2-40B4-BE49-F238E27FC236}">
                <a16:creationId xmlns:a16="http://schemas.microsoft.com/office/drawing/2014/main" id="{37D10B66-665B-43AD-86C9-C1D51286BC55}"/>
              </a:ext>
            </a:extLst>
          </p:cNvPr>
          <p:cNvPicPr>
            <a:picLocks noChangeAspect="1"/>
          </p:cNvPicPr>
          <p:nvPr/>
        </p:nvPicPr>
        <p:blipFill>
          <a:blip r:embed="rId8"/>
          <a:stretch>
            <a:fillRect/>
          </a:stretch>
        </p:blipFill>
        <p:spPr>
          <a:xfrm>
            <a:off x="3946550" y="2620014"/>
            <a:ext cx="4815518" cy="3600000"/>
          </a:xfrm>
          <a:prstGeom prst="rect">
            <a:avLst/>
          </a:prstGeom>
        </p:spPr>
      </p:pic>
    </p:spTree>
    <p:extLst>
      <p:ext uri="{BB962C8B-B14F-4D97-AF65-F5344CB8AC3E}">
        <p14:creationId xmlns:p14="http://schemas.microsoft.com/office/powerpoint/2010/main" val="193237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4D0637-ACB0-441A-86E9-8E6215502B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2">
            <a:extLst>
              <a:ext uri="{FF2B5EF4-FFF2-40B4-BE49-F238E27FC236}">
                <a16:creationId xmlns:a16="http://schemas.microsoft.com/office/drawing/2014/main" id="{1BF1324B-35C4-41EE-A734-D93274F6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83" y="0"/>
            <a:ext cx="5550346"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3">
            <a:extLst>
              <a:ext uri="{FF2B5EF4-FFF2-40B4-BE49-F238E27FC236}">
                <a16:creationId xmlns:a16="http://schemas.microsoft.com/office/drawing/2014/main" id="{BE98EBBF-80DA-4A32-9101-ED9DFC901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359" y="0"/>
            <a:ext cx="179370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a:extLst>
              <a:ext uri="{FF2B5EF4-FFF2-40B4-BE49-F238E27FC236}">
                <a16:creationId xmlns:a16="http://schemas.microsoft.com/office/drawing/2014/main" id="{8524F81D-06E3-4E06-A875-0CF3AF84C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898" y="0"/>
            <a:ext cx="194508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ZoneTexte 9">
            <a:extLst>
              <a:ext uri="{FF2B5EF4-FFF2-40B4-BE49-F238E27FC236}">
                <a16:creationId xmlns:a16="http://schemas.microsoft.com/office/drawing/2014/main" id="{3301E2DB-1C29-48DC-99DA-6EE2D2F248A7}"/>
              </a:ext>
            </a:extLst>
          </p:cNvPr>
          <p:cNvSpPr txBox="1"/>
          <p:nvPr/>
        </p:nvSpPr>
        <p:spPr>
          <a:xfrm>
            <a:off x="3722914" y="744737"/>
            <a:ext cx="48799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t>Impacts de la sécheresse</a:t>
            </a:r>
            <a:endParaRPr lang="fr-FR" b="1" dirty="0">
              <a:cs typeface="Calibri"/>
            </a:endParaRPr>
          </a:p>
        </p:txBody>
      </p:sp>
      <p:sp>
        <p:nvSpPr>
          <p:cNvPr id="14" name="Espace réservé du numéro de diapositive 13">
            <a:extLst>
              <a:ext uri="{FF2B5EF4-FFF2-40B4-BE49-F238E27FC236}">
                <a16:creationId xmlns:a16="http://schemas.microsoft.com/office/drawing/2014/main" id="{F13DB855-C2CC-419B-B39E-670CB09C2AE7}"/>
              </a:ext>
            </a:extLst>
          </p:cNvPr>
          <p:cNvSpPr>
            <a:spLocks noGrp="1"/>
          </p:cNvSpPr>
          <p:nvPr>
            <p:ph type="sldNum" sz="quarter" idx="12"/>
          </p:nvPr>
        </p:nvSpPr>
        <p:spPr>
          <a:xfrm>
            <a:off x="9448800" y="6492875"/>
            <a:ext cx="2743200" cy="365125"/>
          </a:xfrm>
        </p:spPr>
        <p:txBody>
          <a:bodyPr/>
          <a:lstStyle/>
          <a:p>
            <a:fld id="{47845F57-1540-45B6-8BCF-BACE27AB7362}" type="slidenum">
              <a:rPr lang="fr-FR" sz="1600" smtClean="0">
                <a:solidFill>
                  <a:schemeClr val="tx1"/>
                </a:solidFill>
                <a:latin typeface="Arial" panose="020B0604020202020204" pitchFamily="34" charset="0"/>
                <a:cs typeface="Arial" panose="020B0604020202020204" pitchFamily="34" charset="0"/>
              </a:rPr>
              <a:t>11</a:t>
            </a:fld>
            <a:endParaRPr lang="fr-FR" sz="1600" dirty="0">
              <a:solidFill>
                <a:schemeClr val="tx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FCBB9A15-F3E9-4318-9396-FA12462CFD32}"/>
              </a:ext>
            </a:extLst>
          </p:cNvPr>
          <p:cNvSpPr txBox="1"/>
          <p:nvPr/>
        </p:nvSpPr>
        <p:spPr>
          <a:xfrm>
            <a:off x="972442" y="1267957"/>
            <a:ext cx="1505287" cy="430887"/>
          </a:xfrm>
          <a:prstGeom prst="rect">
            <a:avLst/>
          </a:prstGeom>
          <a:noFill/>
        </p:spPr>
        <p:txBody>
          <a:bodyPr wrap="square" rtlCol="0">
            <a:spAutoFit/>
          </a:bodyPr>
          <a:lstStyle/>
          <a:p>
            <a:r>
              <a:rPr lang="fr-FR" sz="2200" b="1" u="sng" dirty="0">
                <a:latin typeface="+mj-lt"/>
              </a:rPr>
              <a:t>Restrictions</a:t>
            </a:r>
          </a:p>
        </p:txBody>
      </p:sp>
      <p:sp>
        <p:nvSpPr>
          <p:cNvPr id="19" name="ZoneTexte 18">
            <a:extLst>
              <a:ext uri="{FF2B5EF4-FFF2-40B4-BE49-F238E27FC236}">
                <a16:creationId xmlns:a16="http://schemas.microsoft.com/office/drawing/2014/main" id="{DC13B523-29D4-4037-936F-0AC17319DA85}"/>
              </a:ext>
            </a:extLst>
          </p:cNvPr>
          <p:cNvSpPr txBox="1"/>
          <p:nvPr/>
        </p:nvSpPr>
        <p:spPr>
          <a:xfrm>
            <a:off x="963561" y="1717634"/>
            <a:ext cx="10569678" cy="1711366"/>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fr-FR" dirty="0">
                <a:latin typeface="Calibri" panose="020F0502020204030204" pitchFamily="34" charset="0"/>
                <a:ea typeface="Calibri" panose="020F0502020204030204" pitchFamily="34" charset="0"/>
                <a:cs typeface="Arial" panose="020B0604020202020204" pitchFamily="34" charset="0"/>
              </a:rPr>
              <a:t>Des mesures de restrictions ont été prises par les préfets ;</a:t>
            </a:r>
          </a:p>
          <a:p>
            <a:pPr marL="285750" indent="-285750" algn="just">
              <a:lnSpc>
                <a:spcPct val="150000"/>
              </a:lnSpc>
              <a:buFont typeface="Wingdings" panose="05000000000000000000" pitchFamily="2" charset="2"/>
              <a:buChar char="Ø"/>
            </a:pPr>
            <a:r>
              <a:rPr lang="fr-FR" sz="1800" kern="100" dirty="0">
                <a:effectLst/>
                <a:latin typeface="Calibri" panose="020F0502020204030204" pitchFamily="34" charset="0"/>
                <a:ea typeface="Calibri" panose="020F0502020204030204" pitchFamily="34" charset="0"/>
                <a:cs typeface="Arial" panose="020B0604020202020204" pitchFamily="34" charset="0"/>
              </a:rPr>
              <a:t>Le 19 juillet, un arrêté du préfet des Vosges interdit la pêche et la baignade dans des cours d’eau du département en raison du niveau trop bas ; </a:t>
            </a:r>
          </a:p>
          <a:p>
            <a:pPr marL="285750" indent="-285750" algn="just">
              <a:lnSpc>
                <a:spcPct val="150000"/>
              </a:lnSpc>
              <a:buFont typeface="Wingdings" panose="05000000000000000000" pitchFamily="2" charset="2"/>
              <a:buChar char="Ø"/>
            </a:pPr>
            <a:r>
              <a:rPr lang="fr-FR" sz="1800" dirty="0">
                <a:effectLst/>
                <a:latin typeface="Calibri" panose="020F0502020204030204" pitchFamily="34" charset="0"/>
                <a:ea typeface="Calibri" panose="020F0502020204030204" pitchFamily="34" charset="0"/>
                <a:cs typeface="Arial" panose="020B0604020202020204" pitchFamily="34" charset="0"/>
              </a:rPr>
              <a:t>La navigation fluviale a été aussi interrompue temporairement, partout dans la région.</a:t>
            </a:r>
            <a:endParaRPr lang="fr-FR" dirty="0"/>
          </a:p>
        </p:txBody>
      </p:sp>
      <p:pic>
        <p:nvPicPr>
          <p:cNvPr id="4" name="Image 3">
            <a:extLst>
              <a:ext uri="{FF2B5EF4-FFF2-40B4-BE49-F238E27FC236}">
                <a16:creationId xmlns:a16="http://schemas.microsoft.com/office/drawing/2014/main" id="{8A3632F7-83FF-4F03-9871-B15F5E8ACBFD}"/>
              </a:ext>
            </a:extLst>
          </p:cNvPr>
          <p:cNvPicPr>
            <a:picLocks noChangeAspect="1"/>
          </p:cNvPicPr>
          <p:nvPr/>
        </p:nvPicPr>
        <p:blipFill>
          <a:blip r:embed="rId6"/>
          <a:stretch>
            <a:fillRect/>
          </a:stretch>
        </p:blipFill>
        <p:spPr>
          <a:xfrm>
            <a:off x="719959" y="3576875"/>
            <a:ext cx="5705545" cy="2916000"/>
          </a:xfrm>
          <a:prstGeom prst="rect">
            <a:avLst/>
          </a:prstGeom>
        </p:spPr>
      </p:pic>
      <p:pic>
        <p:nvPicPr>
          <p:cNvPr id="12" name="Image 11">
            <a:extLst>
              <a:ext uri="{FF2B5EF4-FFF2-40B4-BE49-F238E27FC236}">
                <a16:creationId xmlns:a16="http://schemas.microsoft.com/office/drawing/2014/main" id="{E3B06EA0-466D-42C4-9ADC-42460977FB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8359" y="3576875"/>
            <a:ext cx="1548096" cy="2916000"/>
          </a:xfrm>
          <a:prstGeom prst="rect">
            <a:avLst/>
          </a:prstGeom>
        </p:spPr>
      </p:pic>
      <p:pic>
        <p:nvPicPr>
          <p:cNvPr id="28" name="Image 27">
            <a:extLst>
              <a:ext uri="{FF2B5EF4-FFF2-40B4-BE49-F238E27FC236}">
                <a16:creationId xmlns:a16="http://schemas.microsoft.com/office/drawing/2014/main" id="{925FA59F-357F-49CE-B079-9F23290FD6C9}"/>
              </a:ext>
            </a:extLst>
          </p:cNvPr>
          <p:cNvPicPr>
            <a:picLocks noChangeAspect="1"/>
          </p:cNvPicPr>
          <p:nvPr/>
        </p:nvPicPr>
        <p:blipFill>
          <a:blip r:embed="rId8"/>
          <a:stretch>
            <a:fillRect/>
          </a:stretch>
        </p:blipFill>
        <p:spPr>
          <a:xfrm>
            <a:off x="9059310" y="3576875"/>
            <a:ext cx="2412384" cy="2916000"/>
          </a:xfrm>
          <a:prstGeom prst="rect">
            <a:avLst/>
          </a:prstGeom>
        </p:spPr>
      </p:pic>
    </p:spTree>
    <p:extLst>
      <p:ext uri="{BB962C8B-B14F-4D97-AF65-F5344CB8AC3E}">
        <p14:creationId xmlns:p14="http://schemas.microsoft.com/office/powerpoint/2010/main" val="368251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4D0637-ACB0-441A-86E9-8E6215502B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2">
            <a:extLst>
              <a:ext uri="{FF2B5EF4-FFF2-40B4-BE49-F238E27FC236}">
                <a16:creationId xmlns:a16="http://schemas.microsoft.com/office/drawing/2014/main" id="{1BF1324B-35C4-41EE-A734-D93274F6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83" y="0"/>
            <a:ext cx="5550346"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3">
            <a:extLst>
              <a:ext uri="{FF2B5EF4-FFF2-40B4-BE49-F238E27FC236}">
                <a16:creationId xmlns:a16="http://schemas.microsoft.com/office/drawing/2014/main" id="{BE98EBBF-80DA-4A32-9101-ED9DFC901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359" y="0"/>
            <a:ext cx="179370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a:extLst>
              <a:ext uri="{FF2B5EF4-FFF2-40B4-BE49-F238E27FC236}">
                <a16:creationId xmlns:a16="http://schemas.microsoft.com/office/drawing/2014/main" id="{8524F81D-06E3-4E06-A875-0CF3AF84C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898" y="0"/>
            <a:ext cx="194508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ZoneTexte 9">
            <a:extLst>
              <a:ext uri="{FF2B5EF4-FFF2-40B4-BE49-F238E27FC236}">
                <a16:creationId xmlns:a16="http://schemas.microsoft.com/office/drawing/2014/main" id="{3301E2DB-1C29-48DC-99DA-6EE2D2F248A7}"/>
              </a:ext>
            </a:extLst>
          </p:cNvPr>
          <p:cNvSpPr txBox="1"/>
          <p:nvPr/>
        </p:nvSpPr>
        <p:spPr>
          <a:xfrm>
            <a:off x="3722914" y="744737"/>
            <a:ext cx="48799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t>Conclusion</a:t>
            </a:r>
            <a:endParaRPr lang="fr-FR" b="1" dirty="0">
              <a:cs typeface="Calibri"/>
            </a:endParaRPr>
          </a:p>
        </p:txBody>
      </p:sp>
      <p:sp>
        <p:nvSpPr>
          <p:cNvPr id="14" name="Espace réservé du numéro de diapositive 13">
            <a:extLst>
              <a:ext uri="{FF2B5EF4-FFF2-40B4-BE49-F238E27FC236}">
                <a16:creationId xmlns:a16="http://schemas.microsoft.com/office/drawing/2014/main" id="{F13DB855-C2CC-419B-B39E-670CB09C2AE7}"/>
              </a:ext>
            </a:extLst>
          </p:cNvPr>
          <p:cNvSpPr>
            <a:spLocks noGrp="1"/>
          </p:cNvSpPr>
          <p:nvPr>
            <p:ph type="sldNum" sz="quarter" idx="12"/>
          </p:nvPr>
        </p:nvSpPr>
        <p:spPr>
          <a:xfrm>
            <a:off x="9448800" y="6492875"/>
            <a:ext cx="2743200" cy="365125"/>
          </a:xfrm>
        </p:spPr>
        <p:txBody>
          <a:bodyPr/>
          <a:lstStyle/>
          <a:p>
            <a:fld id="{47845F57-1540-45B6-8BCF-BACE27AB7362}" type="slidenum">
              <a:rPr lang="fr-FR" sz="1600" smtClean="0">
                <a:solidFill>
                  <a:schemeClr val="tx1"/>
                </a:solidFill>
                <a:latin typeface="Arial" panose="020B0604020202020204" pitchFamily="34" charset="0"/>
                <a:cs typeface="Arial" panose="020B0604020202020204" pitchFamily="34" charset="0"/>
              </a:rPr>
              <a:t>12</a:t>
            </a:fld>
            <a:endParaRPr lang="fr-FR" sz="1600" dirty="0">
              <a:solidFill>
                <a:schemeClr val="tx1"/>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17686EC4-ADF4-4677-B1D5-A074F79FD22A}"/>
              </a:ext>
            </a:extLst>
          </p:cNvPr>
          <p:cNvPicPr>
            <a:picLocks noChangeAspect="1"/>
          </p:cNvPicPr>
          <p:nvPr/>
        </p:nvPicPr>
        <p:blipFill>
          <a:blip r:embed="rId6"/>
          <a:stretch>
            <a:fillRect/>
          </a:stretch>
        </p:blipFill>
        <p:spPr>
          <a:xfrm>
            <a:off x="9027117" y="1109665"/>
            <a:ext cx="2986395" cy="4752000"/>
          </a:xfrm>
          <a:prstGeom prst="rect">
            <a:avLst/>
          </a:prstGeom>
        </p:spPr>
      </p:pic>
      <p:sp>
        <p:nvSpPr>
          <p:cNvPr id="11" name="ZoneTexte 10">
            <a:extLst>
              <a:ext uri="{FF2B5EF4-FFF2-40B4-BE49-F238E27FC236}">
                <a16:creationId xmlns:a16="http://schemas.microsoft.com/office/drawing/2014/main" id="{43114C04-257C-4315-AF32-0A941B9AE597}"/>
              </a:ext>
            </a:extLst>
          </p:cNvPr>
          <p:cNvSpPr txBox="1"/>
          <p:nvPr/>
        </p:nvSpPr>
        <p:spPr>
          <a:xfrm>
            <a:off x="8962467" y="6000622"/>
            <a:ext cx="3115693" cy="461665"/>
          </a:xfrm>
          <a:prstGeom prst="rect">
            <a:avLst/>
          </a:prstGeom>
          <a:noFill/>
        </p:spPr>
        <p:txBody>
          <a:bodyPr wrap="square">
            <a:spAutoFit/>
          </a:bodyPr>
          <a:lstStyle/>
          <a:p>
            <a:pPr algn="ctr"/>
            <a:r>
              <a:rPr lang="fr-FR" sz="1200" dirty="0">
                <a:solidFill>
                  <a:srgbClr val="FF0000"/>
                </a:solidFill>
              </a:rPr>
              <a:t>Le magazine de la nature de Républicain Lorrain, mercredi 3 septembre 2003, N° 61</a:t>
            </a:r>
          </a:p>
        </p:txBody>
      </p:sp>
      <p:sp>
        <p:nvSpPr>
          <p:cNvPr id="3" name="ZoneTexte 2">
            <a:extLst>
              <a:ext uri="{FF2B5EF4-FFF2-40B4-BE49-F238E27FC236}">
                <a16:creationId xmlns:a16="http://schemas.microsoft.com/office/drawing/2014/main" id="{BD07DC6F-A34D-43AA-A135-709335F0B2C9}"/>
              </a:ext>
            </a:extLst>
          </p:cNvPr>
          <p:cNvSpPr txBox="1"/>
          <p:nvPr/>
        </p:nvSpPr>
        <p:spPr>
          <a:xfrm>
            <a:off x="178488" y="1379194"/>
            <a:ext cx="8696706" cy="4404411"/>
          </a:xfrm>
          <a:prstGeom prst="rect">
            <a:avLst/>
          </a:prstGeom>
          <a:noFill/>
        </p:spPr>
        <p:txBody>
          <a:bodyPr wrap="square" rtlCol="0">
            <a:spAutoFit/>
          </a:bodyPr>
          <a:lstStyle/>
          <a:p>
            <a:pPr algn="just">
              <a:lnSpc>
                <a:spcPct val="200000"/>
              </a:lnSpc>
            </a:pPr>
            <a:r>
              <a:rPr lang="fr-FR" sz="2000" dirty="0"/>
              <a:t>La sécheresse 2003 dans le bassin Rhin-Meuse était caractérisée par : </a:t>
            </a:r>
          </a:p>
          <a:p>
            <a:pPr marL="285750" indent="-285750" algn="just">
              <a:lnSpc>
                <a:spcPct val="150000"/>
              </a:lnSpc>
              <a:buFont typeface="Wingdings" panose="05000000000000000000" pitchFamily="2" charset="2"/>
              <a:buChar char="Ø"/>
            </a:pPr>
            <a:r>
              <a:rPr lang="fr-FR" dirty="0"/>
              <a:t>Un déficit pluviométrique qui s’est régulièrement intensifié de février à septembre ;</a:t>
            </a:r>
          </a:p>
          <a:p>
            <a:pPr marL="285750" indent="-285750" algn="just">
              <a:lnSpc>
                <a:spcPct val="150000"/>
              </a:lnSpc>
              <a:buFont typeface="Wingdings" panose="05000000000000000000" pitchFamily="2" charset="2"/>
              <a:buChar char="Ø"/>
            </a:pPr>
            <a:r>
              <a:rPr lang="fr-FR" dirty="0"/>
              <a:t>En juin et août, les températures mensuelles dépassent de 3 °C la normale climatique (1991-2020). En août, le bassin a subi une période de canicule très forte et surtout prolongée.</a:t>
            </a:r>
          </a:p>
          <a:p>
            <a:pPr marL="285750" indent="-285750" algn="just">
              <a:lnSpc>
                <a:spcPct val="150000"/>
              </a:lnSpc>
              <a:buFont typeface="Wingdings" panose="05000000000000000000" pitchFamily="2" charset="2"/>
              <a:buChar char="Ø"/>
            </a:pPr>
            <a:r>
              <a:rPr lang="fr-FR" dirty="0"/>
              <a:t>L’étiage 2003 des cours d’eau est caractérisé par sa sévérité plus particulièrement dans les têtes des bassins de la Moselle, la Meurthe et la Meuse, par sa précocité et sa durée. </a:t>
            </a:r>
          </a:p>
          <a:p>
            <a:pPr marL="285750" indent="-285750" algn="just">
              <a:lnSpc>
                <a:spcPct val="150000"/>
              </a:lnSpc>
              <a:buFont typeface="Wingdings" panose="05000000000000000000" pitchFamily="2" charset="2"/>
              <a:buChar char="Ø"/>
            </a:pPr>
            <a:r>
              <a:rPr lang="fr-FR" dirty="0"/>
              <a:t>Des impacts tels que des restrictions sur les usages de l'eau, ainsi que des conséquences sur l'énergie, la santé, les habitations et l'environnement (notamment des pollutions et une dégradation des milieux naturels).</a:t>
            </a:r>
          </a:p>
        </p:txBody>
      </p:sp>
    </p:spTree>
    <p:extLst>
      <p:ext uri="{BB962C8B-B14F-4D97-AF65-F5344CB8AC3E}">
        <p14:creationId xmlns:p14="http://schemas.microsoft.com/office/powerpoint/2010/main" val="235657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5C78CF-6063-4F48-94F5-D481199D5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83" y="0"/>
            <a:ext cx="5550346"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3">
            <a:extLst>
              <a:ext uri="{FF2B5EF4-FFF2-40B4-BE49-F238E27FC236}">
                <a16:creationId xmlns:a16="http://schemas.microsoft.com/office/drawing/2014/main" id="{F495C896-E71B-4469-87D3-E674F14EE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359" y="0"/>
            <a:ext cx="179370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4">
            <a:extLst>
              <a:ext uri="{FF2B5EF4-FFF2-40B4-BE49-F238E27FC236}">
                <a16:creationId xmlns:a16="http://schemas.microsoft.com/office/drawing/2014/main" id="{C80765AA-3EEF-48FB-95E6-D7C44B52B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898" y="0"/>
            <a:ext cx="194508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Espace réservé du numéro de diapositive 4">
            <a:extLst>
              <a:ext uri="{FF2B5EF4-FFF2-40B4-BE49-F238E27FC236}">
                <a16:creationId xmlns:a16="http://schemas.microsoft.com/office/drawing/2014/main" id="{046B42A7-D980-453A-A5CB-5E99DDCFD617}"/>
              </a:ext>
            </a:extLst>
          </p:cNvPr>
          <p:cNvSpPr>
            <a:spLocks noGrp="1"/>
          </p:cNvSpPr>
          <p:nvPr>
            <p:ph type="sldNum" sz="quarter" idx="12"/>
          </p:nvPr>
        </p:nvSpPr>
        <p:spPr>
          <a:xfrm>
            <a:off x="9448800" y="6492875"/>
            <a:ext cx="2743200" cy="365125"/>
          </a:xfrm>
        </p:spPr>
        <p:txBody>
          <a:bodyPr/>
          <a:lstStyle/>
          <a:p>
            <a:fld id="{47845F57-1540-45B6-8BCF-BACE27AB7362}" type="slidenum">
              <a:rPr lang="fr-FR" sz="1600" smtClean="0">
                <a:solidFill>
                  <a:schemeClr val="tx1"/>
                </a:solidFill>
                <a:latin typeface="Arial" panose="020B0604020202020204" pitchFamily="34" charset="0"/>
                <a:cs typeface="Arial" panose="020B0604020202020204" pitchFamily="34" charset="0"/>
              </a:rPr>
              <a:t>2</a:t>
            </a:fld>
            <a:endParaRPr lang="fr-FR" sz="1600" dirty="0">
              <a:solidFill>
                <a:schemeClr val="tx1"/>
              </a:solidFill>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7509C5AD-FB06-4F50-9502-7AA2B312BC1A}"/>
              </a:ext>
            </a:extLst>
          </p:cNvPr>
          <p:cNvSpPr txBox="1"/>
          <p:nvPr/>
        </p:nvSpPr>
        <p:spPr>
          <a:xfrm>
            <a:off x="3722914" y="744737"/>
            <a:ext cx="48799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t>Contexte</a:t>
            </a:r>
            <a:endParaRPr lang="fr-FR" b="1" dirty="0">
              <a:cs typeface="Calibri"/>
            </a:endParaRPr>
          </a:p>
        </p:txBody>
      </p:sp>
      <p:sp>
        <p:nvSpPr>
          <p:cNvPr id="17" name="ZoneTexte 16">
            <a:extLst>
              <a:ext uri="{FF2B5EF4-FFF2-40B4-BE49-F238E27FC236}">
                <a16:creationId xmlns:a16="http://schemas.microsoft.com/office/drawing/2014/main" id="{0488E672-3374-4F77-984F-224DE74CD1DE}"/>
              </a:ext>
            </a:extLst>
          </p:cNvPr>
          <p:cNvSpPr txBox="1"/>
          <p:nvPr/>
        </p:nvSpPr>
        <p:spPr>
          <a:xfrm>
            <a:off x="324183" y="1215878"/>
            <a:ext cx="9301598" cy="1698927"/>
          </a:xfrm>
          <a:prstGeom prst="rect">
            <a:avLst/>
          </a:prstGeom>
          <a:noFill/>
        </p:spPr>
        <p:txBody>
          <a:bodyPr wrap="square">
            <a:spAutoFit/>
          </a:bodyPr>
          <a:lstStyle/>
          <a:p>
            <a:pPr algn="just">
              <a:lnSpc>
                <a:spcPct val="150000"/>
              </a:lnSpc>
            </a:pPr>
            <a:r>
              <a:rPr lang="fr-FR" sz="2000" dirty="0"/>
              <a:t>En France, la sécheresse de 2003 est caractérisée par :</a:t>
            </a:r>
          </a:p>
          <a:p>
            <a:pPr marL="285750" indent="-285750" algn="just">
              <a:lnSpc>
                <a:spcPct val="200000"/>
              </a:lnSpc>
              <a:buFont typeface="Arial" panose="020B0604020202020204" pitchFamily="34" charset="0"/>
              <a:buChar char="•"/>
            </a:pPr>
            <a:r>
              <a:rPr lang="fr-FR" sz="2000" dirty="0"/>
              <a:t>Un déficit pluviométrique ; </a:t>
            </a:r>
          </a:p>
          <a:p>
            <a:pPr marL="285750" indent="-285750" algn="just">
              <a:lnSpc>
                <a:spcPct val="200000"/>
              </a:lnSpc>
              <a:buFont typeface="Arial" panose="020B0604020202020204" pitchFamily="34" charset="0"/>
              <a:buChar char="•"/>
            </a:pPr>
            <a:r>
              <a:rPr lang="fr-FR" sz="2000" dirty="0"/>
              <a:t>U</a:t>
            </a:r>
            <a:r>
              <a:rPr lang="fr-FR" sz="2000" b="0" i="0" dirty="0">
                <a:solidFill>
                  <a:srgbClr val="000000"/>
                </a:solidFill>
                <a:effectLst/>
              </a:rPr>
              <a:t>ne canicule remarquable par sa durée, son intensité et son extension géographique.</a:t>
            </a:r>
            <a:endParaRPr lang="fr-FR" dirty="0"/>
          </a:p>
        </p:txBody>
      </p:sp>
      <p:pic>
        <p:nvPicPr>
          <p:cNvPr id="6150" name="Picture 6">
            <a:extLst>
              <a:ext uri="{FF2B5EF4-FFF2-40B4-BE49-F238E27FC236}">
                <a16:creationId xmlns:a16="http://schemas.microsoft.com/office/drawing/2014/main" id="{CBCE6FD2-1944-4611-B9F4-D136960C37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2914" y="3041899"/>
            <a:ext cx="6267450" cy="3438525"/>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3C86A59E-8B15-429E-A77E-32B48C6252A2}"/>
              </a:ext>
            </a:extLst>
          </p:cNvPr>
          <p:cNvSpPr txBox="1"/>
          <p:nvPr/>
        </p:nvSpPr>
        <p:spPr>
          <a:xfrm>
            <a:off x="3852915" y="6492875"/>
            <a:ext cx="6230887" cy="276999"/>
          </a:xfrm>
          <a:prstGeom prst="rect">
            <a:avLst/>
          </a:prstGeom>
          <a:noFill/>
        </p:spPr>
        <p:txBody>
          <a:bodyPr wrap="square">
            <a:spAutoFit/>
          </a:bodyPr>
          <a:lstStyle/>
          <a:p>
            <a:r>
              <a:rPr lang="fr-FR" sz="1200" dirty="0">
                <a:solidFill>
                  <a:srgbClr val="FF0000"/>
                </a:solidFill>
              </a:rPr>
              <a:t>https://actualite.lachainemeteo.com/actualite-meteo/2019-05-27/notre-dossier-canicule-51087</a:t>
            </a:r>
          </a:p>
        </p:txBody>
      </p:sp>
    </p:spTree>
    <p:extLst>
      <p:ext uri="{BB962C8B-B14F-4D97-AF65-F5344CB8AC3E}">
        <p14:creationId xmlns:p14="http://schemas.microsoft.com/office/powerpoint/2010/main" val="97118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50"/>
                                        </p:tgtEl>
                                        <p:attrNameLst>
                                          <p:attrName>style.visibility</p:attrName>
                                        </p:attrNameLst>
                                      </p:cBhvr>
                                      <p:to>
                                        <p:strVal val="visible"/>
                                      </p:to>
                                    </p:set>
                                    <p:animEffect transition="in" filter="fade">
                                      <p:cBhvr>
                                        <p:cTn id="13" dur="500"/>
                                        <p:tgtEl>
                                          <p:spTgt spid="61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4D0637-ACB0-441A-86E9-8E6215502B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a:extLst>
              <a:ext uri="{FF2B5EF4-FFF2-40B4-BE49-F238E27FC236}">
                <a16:creationId xmlns:a16="http://schemas.microsoft.com/office/drawing/2014/main" id="{050E1B5C-E778-48C4-B9C5-984146442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58" y="1728588"/>
            <a:ext cx="3563056" cy="5040000"/>
          </a:xfrm>
          <a:prstGeom prst="rect">
            <a:avLst/>
          </a:prstGeom>
        </p:spPr>
      </p:pic>
      <p:pic>
        <p:nvPicPr>
          <p:cNvPr id="4" name="Image 3">
            <a:extLst>
              <a:ext uri="{FF2B5EF4-FFF2-40B4-BE49-F238E27FC236}">
                <a16:creationId xmlns:a16="http://schemas.microsoft.com/office/drawing/2014/main" id="{7694BD17-CF35-4946-8D4A-10B8C4AA7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4472" y="1728588"/>
            <a:ext cx="3563056" cy="5040000"/>
          </a:xfrm>
          <a:prstGeom prst="rect">
            <a:avLst/>
          </a:prstGeom>
        </p:spPr>
      </p:pic>
      <p:pic>
        <p:nvPicPr>
          <p:cNvPr id="5" name="Picture 2">
            <a:extLst>
              <a:ext uri="{FF2B5EF4-FFF2-40B4-BE49-F238E27FC236}">
                <a16:creationId xmlns:a16="http://schemas.microsoft.com/office/drawing/2014/main" id="{1BF1324B-35C4-41EE-A734-D93274F69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83" y="0"/>
            <a:ext cx="5550346"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3">
            <a:extLst>
              <a:ext uri="{FF2B5EF4-FFF2-40B4-BE49-F238E27FC236}">
                <a16:creationId xmlns:a16="http://schemas.microsoft.com/office/drawing/2014/main" id="{BE98EBBF-80DA-4A32-9101-ED9DFC901D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8359" y="0"/>
            <a:ext cx="179370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a:extLst>
              <a:ext uri="{FF2B5EF4-FFF2-40B4-BE49-F238E27FC236}">
                <a16:creationId xmlns:a16="http://schemas.microsoft.com/office/drawing/2014/main" id="{8524F81D-06E3-4E06-A875-0CF3AF84C6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898" y="0"/>
            <a:ext cx="194508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Image 8">
            <a:extLst>
              <a:ext uri="{FF2B5EF4-FFF2-40B4-BE49-F238E27FC236}">
                <a16:creationId xmlns:a16="http://schemas.microsoft.com/office/drawing/2014/main" id="{12FBD177-D90A-4BCD-A310-34AA71EFEC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8280" y="1728588"/>
            <a:ext cx="3563862" cy="5040000"/>
          </a:xfrm>
          <a:prstGeom prst="rect">
            <a:avLst/>
          </a:prstGeom>
        </p:spPr>
      </p:pic>
      <p:sp>
        <p:nvSpPr>
          <p:cNvPr id="10" name="ZoneTexte 9">
            <a:extLst>
              <a:ext uri="{FF2B5EF4-FFF2-40B4-BE49-F238E27FC236}">
                <a16:creationId xmlns:a16="http://schemas.microsoft.com/office/drawing/2014/main" id="{3301E2DB-1C29-48DC-99DA-6EE2D2F248A7}"/>
              </a:ext>
            </a:extLst>
          </p:cNvPr>
          <p:cNvSpPr txBox="1"/>
          <p:nvPr/>
        </p:nvSpPr>
        <p:spPr>
          <a:xfrm>
            <a:off x="3722914" y="744737"/>
            <a:ext cx="48799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t>La sécheresse météorologique</a:t>
            </a:r>
            <a:endParaRPr lang="fr-FR" b="1" dirty="0">
              <a:cs typeface="Calibri"/>
            </a:endParaRPr>
          </a:p>
        </p:txBody>
      </p:sp>
      <p:sp>
        <p:nvSpPr>
          <p:cNvPr id="11" name="ZoneTexte 10">
            <a:extLst>
              <a:ext uri="{FF2B5EF4-FFF2-40B4-BE49-F238E27FC236}">
                <a16:creationId xmlns:a16="http://schemas.microsoft.com/office/drawing/2014/main" id="{EC6C17F1-2407-4548-83E1-090B03B90733}"/>
              </a:ext>
            </a:extLst>
          </p:cNvPr>
          <p:cNvSpPr txBox="1"/>
          <p:nvPr/>
        </p:nvSpPr>
        <p:spPr>
          <a:xfrm>
            <a:off x="765729" y="1282829"/>
            <a:ext cx="2351314" cy="430887"/>
          </a:xfrm>
          <a:prstGeom prst="rect">
            <a:avLst/>
          </a:prstGeom>
          <a:noFill/>
        </p:spPr>
        <p:txBody>
          <a:bodyPr wrap="square" rtlCol="0">
            <a:spAutoFit/>
          </a:bodyPr>
          <a:lstStyle/>
          <a:p>
            <a:pPr algn="ctr"/>
            <a:r>
              <a:rPr lang="fr-FR" sz="2200" b="1" dirty="0">
                <a:latin typeface="+mj-lt"/>
              </a:rPr>
              <a:t>Les précipitations</a:t>
            </a:r>
          </a:p>
        </p:txBody>
      </p:sp>
      <p:sp>
        <p:nvSpPr>
          <p:cNvPr id="12" name="ZoneTexte 11">
            <a:extLst>
              <a:ext uri="{FF2B5EF4-FFF2-40B4-BE49-F238E27FC236}">
                <a16:creationId xmlns:a16="http://schemas.microsoft.com/office/drawing/2014/main" id="{2BA616DC-D9C6-4697-907E-96C903D0DD05}"/>
              </a:ext>
            </a:extLst>
          </p:cNvPr>
          <p:cNvSpPr txBox="1"/>
          <p:nvPr/>
        </p:nvSpPr>
        <p:spPr>
          <a:xfrm>
            <a:off x="4920343" y="1282829"/>
            <a:ext cx="2351314" cy="430887"/>
          </a:xfrm>
          <a:prstGeom prst="rect">
            <a:avLst/>
          </a:prstGeom>
          <a:noFill/>
        </p:spPr>
        <p:txBody>
          <a:bodyPr wrap="square" rtlCol="0">
            <a:spAutoFit/>
          </a:bodyPr>
          <a:lstStyle/>
          <a:p>
            <a:pPr algn="ctr"/>
            <a:r>
              <a:rPr lang="fr-FR" sz="2200" b="1" dirty="0">
                <a:latin typeface="+mj-lt"/>
              </a:rPr>
              <a:t>Les températures</a:t>
            </a:r>
          </a:p>
        </p:txBody>
      </p:sp>
      <p:sp>
        <p:nvSpPr>
          <p:cNvPr id="13" name="ZoneTexte 12">
            <a:extLst>
              <a:ext uri="{FF2B5EF4-FFF2-40B4-BE49-F238E27FC236}">
                <a16:creationId xmlns:a16="http://schemas.microsoft.com/office/drawing/2014/main" id="{5EA16972-BA6F-42AC-8B7A-C98AB0EA2007}"/>
              </a:ext>
            </a:extLst>
          </p:cNvPr>
          <p:cNvSpPr txBox="1"/>
          <p:nvPr/>
        </p:nvSpPr>
        <p:spPr>
          <a:xfrm>
            <a:off x="9035367" y="1282829"/>
            <a:ext cx="2429688" cy="430887"/>
          </a:xfrm>
          <a:prstGeom prst="rect">
            <a:avLst/>
          </a:prstGeom>
          <a:noFill/>
        </p:spPr>
        <p:txBody>
          <a:bodyPr wrap="square" rtlCol="0">
            <a:spAutoFit/>
          </a:bodyPr>
          <a:lstStyle/>
          <a:p>
            <a:pPr algn="ctr"/>
            <a:r>
              <a:rPr lang="fr-FR" sz="2200" b="1" dirty="0">
                <a:latin typeface="+mj-lt"/>
              </a:rPr>
              <a:t>L’évapotranspiration</a:t>
            </a:r>
          </a:p>
        </p:txBody>
      </p:sp>
      <p:sp>
        <p:nvSpPr>
          <p:cNvPr id="14" name="Espace réservé du numéro de diapositive 13">
            <a:extLst>
              <a:ext uri="{FF2B5EF4-FFF2-40B4-BE49-F238E27FC236}">
                <a16:creationId xmlns:a16="http://schemas.microsoft.com/office/drawing/2014/main" id="{F13DB855-C2CC-419B-B39E-670CB09C2AE7}"/>
              </a:ext>
            </a:extLst>
          </p:cNvPr>
          <p:cNvSpPr>
            <a:spLocks noGrp="1"/>
          </p:cNvSpPr>
          <p:nvPr>
            <p:ph type="sldNum" sz="quarter" idx="12"/>
          </p:nvPr>
        </p:nvSpPr>
        <p:spPr>
          <a:xfrm>
            <a:off x="9448800" y="6492875"/>
            <a:ext cx="2743200" cy="365125"/>
          </a:xfrm>
        </p:spPr>
        <p:txBody>
          <a:bodyPr/>
          <a:lstStyle/>
          <a:p>
            <a:fld id="{47845F57-1540-45B6-8BCF-BACE27AB7362}" type="slidenum">
              <a:rPr lang="fr-FR" sz="1600" smtClean="0">
                <a:solidFill>
                  <a:schemeClr val="tx1"/>
                </a:solidFill>
                <a:latin typeface="Arial" panose="020B0604020202020204" pitchFamily="34" charset="0"/>
                <a:cs typeface="Arial" panose="020B0604020202020204" pitchFamily="34" charset="0"/>
              </a:rPr>
              <a:t>3</a:t>
            </a:fld>
            <a:endParaRPr lang="fr-FR"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96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4D0637-ACB0-441A-86E9-8E6215502B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2">
            <a:extLst>
              <a:ext uri="{FF2B5EF4-FFF2-40B4-BE49-F238E27FC236}">
                <a16:creationId xmlns:a16="http://schemas.microsoft.com/office/drawing/2014/main" id="{1BF1324B-35C4-41EE-A734-D93274F6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83" y="0"/>
            <a:ext cx="5550346"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3">
            <a:extLst>
              <a:ext uri="{FF2B5EF4-FFF2-40B4-BE49-F238E27FC236}">
                <a16:creationId xmlns:a16="http://schemas.microsoft.com/office/drawing/2014/main" id="{BE98EBBF-80DA-4A32-9101-ED9DFC901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359" y="0"/>
            <a:ext cx="179370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a:extLst>
              <a:ext uri="{FF2B5EF4-FFF2-40B4-BE49-F238E27FC236}">
                <a16:creationId xmlns:a16="http://schemas.microsoft.com/office/drawing/2014/main" id="{8524F81D-06E3-4E06-A875-0CF3AF84C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898" y="0"/>
            <a:ext cx="194508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ZoneTexte 9">
            <a:extLst>
              <a:ext uri="{FF2B5EF4-FFF2-40B4-BE49-F238E27FC236}">
                <a16:creationId xmlns:a16="http://schemas.microsoft.com/office/drawing/2014/main" id="{3301E2DB-1C29-48DC-99DA-6EE2D2F248A7}"/>
              </a:ext>
            </a:extLst>
          </p:cNvPr>
          <p:cNvSpPr txBox="1"/>
          <p:nvPr/>
        </p:nvSpPr>
        <p:spPr>
          <a:xfrm>
            <a:off x="3722914" y="744737"/>
            <a:ext cx="48799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t>La sécheresse météorologique</a:t>
            </a:r>
            <a:endParaRPr lang="fr-FR" b="1" dirty="0">
              <a:cs typeface="Calibri"/>
            </a:endParaRPr>
          </a:p>
        </p:txBody>
      </p:sp>
      <p:sp>
        <p:nvSpPr>
          <p:cNvPr id="11" name="ZoneTexte 10">
            <a:extLst>
              <a:ext uri="{FF2B5EF4-FFF2-40B4-BE49-F238E27FC236}">
                <a16:creationId xmlns:a16="http://schemas.microsoft.com/office/drawing/2014/main" id="{EC6C17F1-2407-4548-83E1-090B03B90733}"/>
              </a:ext>
            </a:extLst>
          </p:cNvPr>
          <p:cNvSpPr txBox="1"/>
          <p:nvPr/>
        </p:nvSpPr>
        <p:spPr>
          <a:xfrm>
            <a:off x="4047930" y="1267957"/>
            <a:ext cx="4400940" cy="430887"/>
          </a:xfrm>
          <a:prstGeom prst="rect">
            <a:avLst/>
          </a:prstGeom>
          <a:noFill/>
        </p:spPr>
        <p:txBody>
          <a:bodyPr wrap="square" rtlCol="0">
            <a:spAutoFit/>
          </a:bodyPr>
          <a:lstStyle/>
          <a:p>
            <a:r>
              <a:rPr lang="fr-FR" sz="2200" b="1" dirty="0">
                <a:latin typeface="+mj-lt"/>
              </a:rPr>
              <a:t>SPI (Standardized Precipitation Index) </a:t>
            </a:r>
          </a:p>
        </p:txBody>
      </p:sp>
      <p:sp>
        <p:nvSpPr>
          <p:cNvPr id="14" name="Espace réservé du numéro de diapositive 13">
            <a:extLst>
              <a:ext uri="{FF2B5EF4-FFF2-40B4-BE49-F238E27FC236}">
                <a16:creationId xmlns:a16="http://schemas.microsoft.com/office/drawing/2014/main" id="{F13DB855-C2CC-419B-B39E-670CB09C2AE7}"/>
              </a:ext>
            </a:extLst>
          </p:cNvPr>
          <p:cNvSpPr>
            <a:spLocks noGrp="1"/>
          </p:cNvSpPr>
          <p:nvPr>
            <p:ph type="sldNum" sz="quarter" idx="12"/>
          </p:nvPr>
        </p:nvSpPr>
        <p:spPr>
          <a:xfrm>
            <a:off x="9448800" y="6492875"/>
            <a:ext cx="2743200" cy="365125"/>
          </a:xfrm>
        </p:spPr>
        <p:txBody>
          <a:bodyPr/>
          <a:lstStyle/>
          <a:p>
            <a:fld id="{47845F57-1540-45B6-8BCF-BACE27AB7362}" type="slidenum">
              <a:rPr lang="fr-FR" sz="1600" smtClean="0">
                <a:solidFill>
                  <a:schemeClr val="tx1"/>
                </a:solidFill>
                <a:latin typeface="Arial" panose="020B0604020202020204" pitchFamily="34" charset="0"/>
                <a:cs typeface="Arial" panose="020B0604020202020204" pitchFamily="34" charset="0"/>
              </a:rPr>
              <a:t>4</a:t>
            </a:fld>
            <a:endParaRPr lang="fr-FR" sz="1600" dirty="0">
              <a:solidFill>
                <a:schemeClr val="tx1"/>
              </a:solidFill>
              <a:latin typeface="Arial" panose="020B0604020202020204" pitchFamily="34" charset="0"/>
              <a:cs typeface="Arial" panose="020B0604020202020204" pitchFamily="34" charset="0"/>
            </a:endParaRPr>
          </a:p>
        </p:txBody>
      </p:sp>
      <p:pic>
        <p:nvPicPr>
          <p:cNvPr id="15" name="Image 14">
            <a:extLst>
              <a:ext uri="{FF2B5EF4-FFF2-40B4-BE49-F238E27FC236}">
                <a16:creationId xmlns:a16="http://schemas.microsoft.com/office/drawing/2014/main" id="{40377C8B-EC2C-43B3-9921-8998C4BD6C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734" y="1845587"/>
            <a:ext cx="6976392" cy="4932000"/>
          </a:xfrm>
          <a:prstGeom prst="rect">
            <a:avLst/>
          </a:prstGeom>
        </p:spPr>
      </p:pic>
      <p:pic>
        <p:nvPicPr>
          <p:cNvPr id="16" name="Image 15">
            <a:extLst>
              <a:ext uri="{FF2B5EF4-FFF2-40B4-BE49-F238E27FC236}">
                <a16:creationId xmlns:a16="http://schemas.microsoft.com/office/drawing/2014/main" id="{CF9435F4-78A5-43C7-94C9-14FBDED147B9}"/>
              </a:ext>
            </a:extLst>
          </p:cNvPr>
          <p:cNvPicPr>
            <a:picLocks noChangeAspect="1"/>
          </p:cNvPicPr>
          <p:nvPr/>
        </p:nvPicPr>
        <p:blipFill>
          <a:blip r:embed="rId7"/>
          <a:stretch>
            <a:fillRect/>
          </a:stretch>
        </p:blipFill>
        <p:spPr>
          <a:xfrm>
            <a:off x="8004832" y="1845496"/>
            <a:ext cx="3627434" cy="4932091"/>
          </a:xfrm>
          <a:prstGeom prst="rect">
            <a:avLst/>
          </a:prstGeom>
        </p:spPr>
      </p:pic>
    </p:spTree>
    <p:extLst>
      <p:ext uri="{BB962C8B-B14F-4D97-AF65-F5344CB8AC3E}">
        <p14:creationId xmlns:p14="http://schemas.microsoft.com/office/powerpoint/2010/main" val="247775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4D0637-ACB0-441A-86E9-8E6215502B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2">
            <a:extLst>
              <a:ext uri="{FF2B5EF4-FFF2-40B4-BE49-F238E27FC236}">
                <a16:creationId xmlns:a16="http://schemas.microsoft.com/office/drawing/2014/main" id="{1BF1324B-35C4-41EE-A734-D93274F6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83" y="0"/>
            <a:ext cx="5550346"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3">
            <a:extLst>
              <a:ext uri="{FF2B5EF4-FFF2-40B4-BE49-F238E27FC236}">
                <a16:creationId xmlns:a16="http://schemas.microsoft.com/office/drawing/2014/main" id="{BE98EBBF-80DA-4A32-9101-ED9DFC901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359" y="0"/>
            <a:ext cx="179370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a:extLst>
              <a:ext uri="{FF2B5EF4-FFF2-40B4-BE49-F238E27FC236}">
                <a16:creationId xmlns:a16="http://schemas.microsoft.com/office/drawing/2014/main" id="{8524F81D-06E3-4E06-A875-0CF3AF84C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898" y="0"/>
            <a:ext cx="194508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ZoneTexte 9">
            <a:extLst>
              <a:ext uri="{FF2B5EF4-FFF2-40B4-BE49-F238E27FC236}">
                <a16:creationId xmlns:a16="http://schemas.microsoft.com/office/drawing/2014/main" id="{3301E2DB-1C29-48DC-99DA-6EE2D2F248A7}"/>
              </a:ext>
            </a:extLst>
          </p:cNvPr>
          <p:cNvSpPr txBox="1"/>
          <p:nvPr/>
        </p:nvSpPr>
        <p:spPr>
          <a:xfrm>
            <a:off x="3722914" y="744737"/>
            <a:ext cx="48799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t>La sécheresse météorologique</a:t>
            </a:r>
            <a:endParaRPr lang="fr-FR" b="1" dirty="0">
              <a:cs typeface="Calibri"/>
            </a:endParaRPr>
          </a:p>
        </p:txBody>
      </p:sp>
      <p:sp>
        <p:nvSpPr>
          <p:cNvPr id="11" name="ZoneTexte 10">
            <a:extLst>
              <a:ext uri="{FF2B5EF4-FFF2-40B4-BE49-F238E27FC236}">
                <a16:creationId xmlns:a16="http://schemas.microsoft.com/office/drawing/2014/main" id="{EC6C17F1-2407-4548-83E1-090B03B90733}"/>
              </a:ext>
            </a:extLst>
          </p:cNvPr>
          <p:cNvSpPr txBox="1"/>
          <p:nvPr/>
        </p:nvSpPr>
        <p:spPr>
          <a:xfrm>
            <a:off x="4843365" y="1267957"/>
            <a:ext cx="2200470" cy="430887"/>
          </a:xfrm>
          <a:prstGeom prst="rect">
            <a:avLst/>
          </a:prstGeom>
          <a:noFill/>
        </p:spPr>
        <p:txBody>
          <a:bodyPr wrap="square" rtlCol="0">
            <a:spAutoFit/>
          </a:bodyPr>
          <a:lstStyle/>
          <a:p>
            <a:r>
              <a:rPr lang="fr-FR" sz="2200" b="1" dirty="0">
                <a:latin typeface="+mj-lt"/>
              </a:rPr>
              <a:t>Vagues de chaleur </a:t>
            </a:r>
          </a:p>
        </p:txBody>
      </p:sp>
      <p:sp>
        <p:nvSpPr>
          <p:cNvPr id="14" name="Espace réservé du numéro de diapositive 13">
            <a:extLst>
              <a:ext uri="{FF2B5EF4-FFF2-40B4-BE49-F238E27FC236}">
                <a16:creationId xmlns:a16="http://schemas.microsoft.com/office/drawing/2014/main" id="{F13DB855-C2CC-419B-B39E-670CB09C2AE7}"/>
              </a:ext>
            </a:extLst>
          </p:cNvPr>
          <p:cNvSpPr>
            <a:spLocks noGrp="1"/>
          </p:cNvSpPr>
          <p:nvPr>
            <p:ph type="sldNum" sz="quarter" idx="12"/>
          </p:nvPr>
        </p:nvSpPr>
        <p:spPr>
          <a:xfrm>
            <a:off x="9448800" y="6492875"/>
            <a:ext cx="2743200" cy="365125"/>
          </a:xfrm>
        </p:spPr>
        <p:txBody>
          <a:bodyPr/>
          <a:lstStyle/>
          <a:p>
            <a:fld id="{47845F57-1540-45B6-8BCF-BACE27AB7362}" type="slidenum">
              <a:rPr lang="fr-FR" sz="1600" smtClean="0">
                <a:solidFill>
                  <a:schemeClr val="tx1"/>
                </a:solidFill>
                <a:latin typeface="Arial" panose="020B0604020202020204" pitchFamily="34" charset="0"/>
                <a:cs typeface="Arial" panose="020B0604020202020204" pitchFamily="34" charset="0"/>
              </a:rPr>
              <a:t>5</a:t>
            </a:fld>
            <a:endParaRPr lang="fr-FR" sz="1600" dirty="0">
              <a:solidFill>
                <a:schemeClr val="tx1"/>
              </a:solidFill>
              <a:latin typeface="Arial" panose="020B0604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4B00D190-AC68-4E52-AD1C-421CECE48F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46" y="2103437"/>
            <a:ext cx="9326155" cy="4572000"/>
          </a:xfrm>
          <a:prstGeom prst="rect">
            <a:avLst/>
          </a:prstGeom>
        </p:spPr>
      </p:pic>
      <p:pic>
        <p:nvPicPr>
          <p:cNvPr id="15" name="Image 14">
            <a:extLst>
              <a:ext uri="{FF2B5EF4-FFF2-40B4-BE49-F238E27FC236}">
                <a16:creationId xmlns:a16="http://schemas.microsoft.com/office/drawing/2014/main" id="{A78AE74B-2FD9-4580-BECA-188050B6DB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401" y="1905437"/>
            <a:ext cx="1358297" cy="396000"/>
          </a:xfrm>
          <a:prstGeom prst="rect">
            <a:avLst/>
          </a:prstGeom>
        </p:spPr>
      </p:pic>
      <p:pic>
        <p:nvPicPr>
          <p:cNvPr id="9" name="Image 8">
            <a:extLst>
              <a:ext uri="{FF2B5EF4-FFF2-40B4-BE49-F238E27FC236}">
                <a16:creationId xmlns:a16="http://schemas.microsoft.com/office/drawing/2014/main" id="{A1F016C6-A75D-4357-A582-E0CE1F63E88C}"/>
              </a:ext>
            </a:extLst>
          </p:cNvPr>
          <p:cNvPicPr>
            <a:picLocks noChangeAspect="1"/>
          </p:cNvPicPr>
          <p:nvPr/>
        </p:nvPicPr>
        <p:blipFill>
          <a:blip r:embed="rId8"/>
          <a:stretch>
            <a:fillRect/>
          </a:stretch>
        </p:blipFill>
        <p:spPr>
          <a:xfrm>
            <a:off x="7722392" y="1402765"/>
            <a:ext cx="4413462" cy="2160000"/>
          </a:xfrm>
          <a:prstGeom prst="rect">
            <a:avLst/>
          </a:prstGeom>
        </p:spPr>
      </p:pic>
      <p:sp>
        <p:nvSpPr>
          <p:cNvPr id="16" name="ZoneTexte 15">
            <a:extLst>
              <a:ext uri="{FF2B5EF4-FFF2-40B4-BE49-F238E27FC236}">
                <a16:creationId xmlns:a16="http://schemas.microsoft.com/office/drawing/2014/main" id="{B57D6868-9CC4-47BF-BFFD-38C29FD1A13F}"/>
              </a:ext>
            </a:extLst>
          </p:cNvPr>
          <p:cNvSpPr txBox="1"/>
          <p:nvPr/>
        </p:nvSpPr>
        <p:spPr>
          <a:xfrm>
            <a:off x="10703091" y="3648825"/>
            <a:ext cx="1432763" cy="275915"/>
          </a:xfrm>
          <a:prstGeom prst="rect">
            <a:avLst/>
          </a:prstGeom>
          <a:noFill/>
        </p:spPr>
        <p:txBody>
          <a:bodyPr wrap="square">
            <a:spAutoFit/>
          </a:bodyPr>
          <a:lstStyle/>
          <a:p>
            <a:r>
              <a:rPr lang="fr-FR" sz="1200" dirty="0">
                <a:solidFill>
                  <a:srgbClr val="FF0000"/>
                </a:solidFill>
              </a:rPr>
              <a:t>Météo France, 2019</a:t>
            </a:r>
          </a:p>
        </p:txBody>
      </p:sp>
    </p:spTree>
    <p:extLst>
      <p:ext uri="{BB962C8B-B14F-4D97-AF65-F5344CB8AC3E}">
        <p14:creationId xmlns:p14="http://schemas.microsoft.com/office/powerpoint/2010/main" val="417254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4D0637-ACB0-441A-86E9-8E6215502B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2">
            <a:extLst>
              <a:ext uri="{FF2B5EF4-FFF2-40B4-BE49-F238E27FC236}">
                <a16:creationId xmlns:a16="http://schemas.microsoft.com/office/drawing/2014/main" id="{1BF1324B-35C4-41EE-A734-D93274F6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83" y="0"/>
            <a:ext cx="5550346"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3">
            <a:extLst>
              <a:ext uri="{FF2B5EF4-FFF2-40B4-BE49-F238E27FC236}">
                <a16:creationId xmlns:a16="http://schemas.microsoft.com/office/drawing/2014/main" id="{BE98EBBF-80DA-4A32-9101-ED9DFC901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359" y="0"/>
            <a:ext cx="179370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a:extLst>
              <a:ext uri="{FF2B5EF4-FFF2-40B4-BE49-F238E27FC236}">
                <a16:creationId xmlns:a16="http://schemas.microsoft.com/office/drawing/2014/main" id="{8524F81D-06E3-4E06-A875-0CF3AF84C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898" y="0"/>
            <a:ext cx="194508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ZoneTexte 9">
            <a:extLst>
              <a:ext uri="{FF2B5EF4-FFF2-40B4-BE49-F238E27FC236}">
                <a16:creationId xmlns:a16="http://schemas.microsoft.com/office/drawing/2014/main" id="{3301E2DB-1C29-48DC-99DA-6EE2D2F248A7}"/>
              </a:ext>
            </a:extLst>
          </p:cNvPr>
          <p:cNvSpPr txBox="1"/>
          <p:nvPr/>
        </p:nvSpPr>
        <p:spPr>
          <a:xfrm>
            <a:off x="3722914" y="744737"/>
            <a:ext cx="48799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t>La sécheresse hydrologique</a:t>
            </a:r>
            <a:endParaRPr lang="fr-FR" b="1" dirty="0">
              <a:cs typeface="Calibri"/>
            </a:endParaRPr>
          </a:p>
        </p:txBody>
      </p:sp>
      <p:sp>
        <p:nvSpPr>
          <p:cNvPr id="11" name="ZoneTexte 10">
            <a:extLst>
              <a:ext uri="{FF2B5EF4-FFF2-40B4-BE49-F238E27FC236}">
                <a16:creationId xmlns:a16="http://schemas.microsoft.com/office/drawing/2014/main" id="{EC6C17F1-2407-4548-83E1-090B03B90733}"/>
              </a:ext>
            </a:extLst>
          </p:cNvPr>
          <p:cNvSpPr txBox="1"/>
          <p:nvPr/>
        </p:nvSpPr>
        <p:spPr>
          <a:xfrm>
            <a:off x="1128832" y="1267957"/>
            <a:ext cx="4879910" cy="430887"/>
          </a:xfrm>
          <a:prstGeom prst="rect">
            <a:avLst/>
          </a:prstGeom>
          <a:noFill/>
        </p:spPr>
        <p:txBody>
          <a:bodyPr wrap="square" rtlCol="0">
            <a:spAutoFit/>
          </a:bodyPr>
          <a:lstStyle/>
          <a:p>
            <a:r>
              <a:rPr lang="fr-FR" sz="2200" b="1" dirty="0">
                <a:latin typeface="+mj-lt"/>
              </a:rPr>
              <a:t>Débits des cours d’eau : échelle mensuelle</a:t>
            </a:r>
          </a:p>
        </p:txBody>
      </p:sp>
      <p:sp>
        <p:nvSpPr>
          <p:cNvPr id="14" name="Espace réservé du numéro de diapositive 13">
            <a:extLst>
              <a:ext uri="{FF2B5EF4-FFF2-40B4-BE49-F238E27FC236}">
                <a16:creationId xmlns:a16="http://schemas.microsoft.com/office/drawing/2014/main" id="{F13DB855-C2CC-419B-B39E-670CB09C2AE7}"/>
              </a:ext>
            </a:extLst>
          </p:cNvPr>
          <p:cNvSpPr>
            <a:spLocks noGrp="1"/>
          </p:cNvSpPr>
          <p:nvPr>
            <p:ph type="sldNum" sz="quarter" idx="12"/>
          </p:nvPr>
        </p:nvSpPr>
        <p:spPr>
          <a:xfrm>
            <a:off x="9448800" y="6492875"/>
            <a:ext cx="2743200" cy="365125"/>
          </a:xfrm>
        </p:spPr>
        <p:txBody>
          <a:bodyPr/>
          <a:lstStyle/>
          <a:p>
            <a:fld id="{47845F57-1540-45B6-8BCF-BACE27AB7362}" type="slidenum">
              <a:rPr lang="fr-FR" sz="1600" smtClean="0">
                <a:solidFill>
                  <a:schemeClr val="tx1"/>
                </a:solidFill>
                <a:latin typeface="Arial" panose="020B0604020202020204" pitchFamily="34" charset="0"/>
                <a:cs typeface="Arial" panose="020B0604020202020204" pitchFamily="34" charset="0"/>
              </a:rPr>
              <a:t>6</a:t>
            </a:fld>
            <a:endParaRPr lang="fr-FR" sz="1600" dirty="0">
              <a:solidFill>
                <a:schemeClr val="tx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4D2B1D0E-D770-43E9-88E2-0A8A3B5F56F6}"/>
              </a:ext>
            </a:extLst>
          </p:cNvPr>
          <p:cNvSpPr txBox="1"/>
          <p:nvPr/>
        </p:nvSpPr>
        <p:spPr>
          <a:xfrm>
            <a:off x="6774022" y="3332778"/>
            <a:ext cx="5131838" cy="1891287"/>
          </a:xfrm>
          <a:prstGeom prst="rect">
            <a:avLst/>
          </a:prstGeom>
          <a:noFill/>
        </p:spPr>
        <p:txBody>
          <a:bodyPr wrap="square">
            <a:spAutoFit/>
          </a:bodyPr>
          <a:lstStyle/>
          <a:p>
            <a:pPr>
              <a:lnSpc>
                <a:spcPct val="150000"/>
              </a:lnSpc>
            </a:pPr>
            <a:r>
              <a:rPr lang="fr-FR" sz="2000" b="1" i="0" u="none" strike="noStrike" baseline="0" dirty="0">
                <a:latin typeface="Calibri" panose="020F0502020204030204" pitchFamily="34" charset="0"/>
              </a:rPr>
              <a:t>Comparaison de l'étiage 2003 avec les étiages antérieurs (depuis 1971) à partir du QMNA</a:t>
            </a:r>
            <a:endParaRPr lang="fr-FR" sz="2000" dirty="0">
              <a:latin typeface="Calibri" panose="020F0502020204030204" pitchFamily="34" charset="0"/>
            </a:endParaRPr>
          </a:p>
          <a:p>
            <a:pPr algn="ctr">
              <a:lnSpc>
                <a:spcPct val="150000"/>
              </a:lnSpc>
            </a:pPr>
            <a:r>
              <a:rPr lang="fr-FR" sz="2000" dirty="0">
                <a:latin typeface="Calibri" panose="020F0502020204030204" pitchFamily="34" charset="0"/>
              </a:rPr>
              <a:t>Pour 25 %</a:t>
            </a:r>
            <a:r>
              <a:rPr lang="fr-FR" sz="2000" b="0" i="0" u="none" strike="noStrike" baseline="0" dirty="0">
                <a:latin typeface="Calibri" panose="020F0502020204030204" pitchFamily="34" charset="0"/>
              </a:rPr>
              <a:t> des stations, le QMNA se classe entre le </a:t>
            </a:r>
            <a:r>
              <a:rPr lang="fr-FR" sz="2000" dirty="0">
                <a:latin typeface="Calibri" panose="020F0502020204030204" pitchFamily="34" charset="0"/>
              </a:rPr>
              <a:t>premier </a:t>
            </a:r>
            <a:r>
              <a:rPr lang="fr-FR" sz="2000" b="0" i="0" u="none" strike="noStrike" baseline="0" dirty="0">
                <a:latin typeface="Calibri" panose="020F0502020204030204" pitchFamily="34" charset="0"/>
              </a:rPr>
              <a:t>et le troisième rang</a:t>
            </a:r>
          </a:p>
        </p:txBody>
      </p:sp>
      <p:pic>
        <p:nvPicPr>
          <p:cNvPr id="4" name="Image 3">
            <a:extLst>
              <a:ext uri="{FF2B5EF4-FFF2-40B4-BE49-F238E27FC236}">
                <a16:creationId xmlns:a16="http://schemas.microsoft.com/office/drawing/2014/main" id="{F2C47B08-205D-46CE-8670-AE08A4D0C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061" y="1758421"/>
            <a:ext cx="5509452" cy="5040000"/>
          </a:xfrm>
          <a:prstGeom prst="rect">
            <a:avLst/>
          </a:prstGeom>
        </p:spPr>
      </p:pic>
    </p:spTree>
    <p:extLst>
      <p:ext uri="{BB962C8B-B14F-4D97-AF65-F5344CB8AC3E}">
        <p14:creationId xmlns:p14="http://schemas.microsoft.com/office/powerpoint/2010/main" val="237225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C1DDAF68-E71F-46FB-8AA1-29FAD321D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4" y="1779122"/>
            <a:ext cx="5509452" cy="5040000"/>
          </a:xfrm>
          <a:prstGeom prst="rect">
            <a:avLst/>
          </a:prstGeom>
        </p:spPr>
      </p:pic>
      <p:pic>
        <p:nvPicPr>
          <p:cNvPr id="5" name="Picture 2">
            <a:extLst>
              <a:ext uri="{FF2B5EF4-FFF2-40B4-BE49-F238E27FC236}">
                <a16:creationId xmlns:a16="http://schemas.microsoft.com/office/drawing/2014/main" id="{1BF1324B-35C4-41EE-A734-D93274F69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83" y="0"/>
            <a:ext cx="5550346"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3">
            <a:extLst>
              <a:ext uri="{FF2B5EF4-FFF2-40B4-BE49-F238E27FC236}">
                <a16:creationId xmlns:a16="http://schemas.microsoft.com/office/drawing/2014/main" id="{BE98EBBF-80DA-4A32-9101-ED9DFC901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8359" y="0"/>
            <a:ext cx="179370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a:extLst>
              <a:ext uri="{FF2B5EF4-FFF2-40B4-BE49-F238E27FC236}">
                <a16:creationId xmlns:a16="http://schemas.microsoft.com/office/drawing/2014/main" id="{8524F81D-06E3-4E06-A875-0CF3AF84C6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5898" y="0"/>
            <a:ext cx="194508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ZoneTexte 9">
            <a:extLst>
              <a:ext uri="{FF2B5EF4-FFF2-40B4-BE49-F238E27FC236}">
                <a16:creationId xmlns:a16="http://schemas.microsoft.com/office/drawing/2014/main" id="{3301E2DB-1C29-48DC-99DA-6EE2D2F248A7}"/>
              </a:ext>
            </a:extLst>
          </p:cNvPr>
          <p:cNvSpPr txBox="1"/>
          <p:nvPr/>
        </p:nvSpPr>
        <p:spPr>
          <a:xfrm>
            <a:off x="3722914" y="744737"/>
            <a:ext cx="48799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t>La sécheresse hydrologique</a:t>
            </a:r>
            <a:endParaRPr lang="fr-FR" b="1" dirty="0">
              <a:cs typeface="Calibri"/>
            </a:endParaRPr>
          </a:p>
        </p:txBody>
      </p:sp>
      <p:sp>
        <p:nvSpPr>
          <p:cNvPr id="11" name="ZoneTexte 10">
            <a:extLst>
              <a:ext uri="{FF2B5EF4-FFF2-40B4-BE49-F238E27FC236}">
                <a16:creationId xmlns:a16="http://schemas.microsoft.com/office/drawing/2014/main" id="{EC6C17F1-2407-4548-83E1-090B03B90733}"/>
              </a:ext>
            </a:extLst>
          </p:cNvPr>
          <p:cNvSpPr txBox="1"/>
          <p:nvPr/>
        </p:nvSpPr>
        <p:spPr>
          <a:xfrm>
            <a:off x="69574" y="1257122"/>
            <a:ext cx="4879910" cy="430887"/>
          </a:xfrm>
          <a:prstGeom prst="rect">
            <a:avLst/>
          </a:prstGeom>
          <a:noFill/>
        </p:spPr>
        <p:txBody>
          <a:bodyPr wrap="square" rtlCol="0">
            <a:spAutoFit/>
          </a:bodyPr>
          <a:lstStyle/>
          <a:p>
            <a:r>
              <a:rPr lang="fr-FR" sz="2200" b="1" dirty="0">
                <a:latin typeface="+mj-lt"/>
              </a:rPr>
              <a:t>Débits des cours d’eau : échelle mensuelle</a:t>
            </a:r>
          </a:p>
        </p:txBody>
      </p:sp>
      <p:sp>
        <p:nvSpPr>
          <p:cNvPr id="14" name="Espace réservé du numéro de diapositive 13">
            <a:extLst>
              <a:ext uri="{FF2B5EF4-FFF2-40B4-BE49-F238E27FC236}">
                <a16:creationId xmlns:a16="http://schemas.microsoft.com/office/drawing/2014/main" id="{F13DB855-C2CC-419B-B39E-670CB09C2AE7}"/>
              </a:ext>
            </a:extLst>
          </p:cNvPr>
          <p:cNvSpPr>
            <a:spLocks noGrp="1"/>
          </p:cNvSpPr>
          <p:nvPr>
            <p:ph type="sldNum" sz="quarter" idx="12"/>
          </p:nvPr>
        </p:nvSpPr>
        <p:spPr>
          <a:xfrm>
            <a:off x="9448800" y="6492875"/>
            <a:ext cx="2743200" cy="365125"/>
          </a:xfrm>
        </p:spPr>
        <p:txBody>
          <a:bodyPr/>
          <a:lstStyle/>
          <a:p>
            <a:fld id="{47845F57-1540-45B6-8BCF-BACE27AB7362}" type="slidenum">
              <a:rPr lang="fr-FR" sz="1600" smtClean="0">
                <a:solidFill>
                  <a:schemeClr val="tx1"/>
                </a:solidFill>
                <a:latin typeface="Arial" panose="020B0604020202020204" pitchFamily="34" charset="0"/>
                <a:cs typeface="Arial" panose="020B0604020202020204" pitchFamily="34" charset="0"/>
              </a:rPr>
              <a:t>7</a:t>
            </a:fld>
            <a:endParaRPr lang="fr-FR" sz="1600" dirty="0">
              <a:solidFill>
                <a:schemeClr val="tx1"/>
              </a:solidFill>
              <a:latin typeface="Arial" panose="020B0604020202020204" pitchFamily="34" charset="0"/>
              <a:cs typeface="Arial" panose="020B0604020202020204" pitchFamily="34" charset="0"/>
            </a:endParaRPr>
          </a:p>
        </p:txBody>
      </p:sp>
      <p:pic>
        <p:nvPicPr>
          <p:cNvPr id="16" name="Image 15">
            <a:extLst>
              <a:ext uri="{FF2B5EF4-FFF2-40B4-BE49-F238E27FC236}">
                <a16:creationId xmlns:a16="http://schemas.microsoft.com/office/drawing/2014/main" id="{0885E8A2-C741-45F6-A0F7-21E895A5F5C4}"/>
              </a:ext>
            </a:extLst>
          </p:cNvPr>
          <p:cNvPicPr>
            <a:picLocks noChangeAspect="1"/>
          </p:cNvPicPr>
          <p:nvPr/>
        </p:nvPicPr>
        <p:blipFill>
          <a:blip r:embed="rId7"/>
          <a:stretch>
            <a:fillRect/>
          </a:stretch>
        </p:blipFill>
        <p:spPr>
          <a:xfrm>
            <a:off x="7992308" y="1779122"/>
            <a:ext cx="1731605" cy="5040000"/>
          </a:xfrm>
          <a:prstGeom prst="rect">
            <a:avLst/>
          </a:prstGeom>
        </p:spPr>
      </p:pic>
      <p:pic>
        <p:nvPicPr>
          <p:cNvPr id="18" name="Image 17">
            <a:extLst>
              <a:ext uri="{FF2B5EF4-FFF2-40B4-BE49-F238E27FC236}">
                <a16:creationId xmlns:a16="http://schemas.microsoft.com/office/drawing/2014/main" id="{450D4021-4871-4D31-89F5-901389775CB6}"/>
              </a:ext>
            </a:extLst>
          </p:cNvPr>
          <p:cNvPicPr>
            <a:picLocks noChangeAspect="1"/>
          </p:cNvPicPr>
          <p:nvPr/>
        </p:nvPicPr>
        <p:blipFill>
          <a:blip r:embed="rId8"/>
          <a:stretch>
            <a:fillRect/>
          </a:stretch>
        </p:blipFill>
        <p:spPr>
          <a:xfrm>
            <a:off x="10222603" y="1779122"/>
            <a:ext cx="1731605" cy="5040000"/>
          </a:xfrm>
          <a:prstGeom prst="rect">
            <a:avLst/>
          </a:prstGeom>
        </p:spPr>
      </p:pic>
      <p:sp>
        <p:nvSpPr>
          <p:cNvPr id="20" name="ZoneTexte 19">
            <a:extLst>
              <a:ext uri="{FF2B5EF4-FFF2-40B4-BE49-F238E27FC236}">
                <a16:creationId xmlns:a16="http://schemas.microsoft.com/office/drawing/2014/main" id="{8CD4CEF3-E20F-4B0C-B31C-433A70835528}"/>
              </a:ext>
            </a:extLst>
          </p:cNvPr>
          <p:cNvSpPr txBox="1"/>
          <p:nvPr/>
        </p:nvSpPr>
        <p:spPr>
          <a:xfrm>
            <a:off x="5874529" y="1386230"/>
            <a:ext cx="1945088" cy="307777"/>
          </a:xfrm>
          <a:prstGeom prst="rect">
            <a:avLst/>
          </a:prstGeom>
          <a:noFill/>
        </p:spPr>
        <p:txBody>
          <a:bodyPr wrap="square">
            <a:spAutoFit/>
          </a:bodyPr>
          <a:lstStyle/>
          <a:p>
            <a:pPr>
              <a:buClr>
                <a:srgbClr val="FF0000"/>
              </a:buClr>
            </a:pPr>
            <a:r>
              <a:rPr lang="fr-FR" sz="1400" dirty="0"/>
              <a:t>La Meurthe à Saint-Dié </a:t>
            </a:r>
          </a:p>
        </p:txBody>
      </p:sp>
      <p:sp>
        <p:nvSpPr>
          <p:cNvPr id="21" name="Ellipse 20">
            <a:extLst>
              <a:ext uri="{FF2B5EF4-FFF2-40B4-BE49-F238E27FC236}">
                <a16:creationId xmlns:a16="http://schemas.microsoft.com/office/drawing/2014/main" id="{EB3AB952-3853-4BB9-93AA-39AADB6B56B0}"/>
              </a:ext>
            </a:extLst>
          </p:cNvPr>
          <p:cNvSpPr/>
          <p:nvPr/>
        </p:nvSpPr>
        <p:spPr>
          <a:xfrm>
            <a:off x="5762013" y="1463173"/>
            <a:ext cx="164703" cy="1538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15F71968-1C54-4769-A1BD-04D1C86124B3}"/>
              </a:ext>
            </a:extLst>
          </p:cNvPr>
          <p:cNvSpPr/>
          <p:nvPr/>
        </p:nvSpPr>
        <p:spPr>
          <a:xfrm>
            <a:off x="3978880" y="5154605"/>
            <a:ext cx="164703" cy="1538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C7D00EA5-CA9D-429B-99E7-16FF28C08F3A}"/>
              </a:ext>
            </a:extLst>
          </p:cNvPr>
          <p:cNvSpPr txBox="1"/>
          <p:nvPr/>
        </p:nvSpPr>
        <p:spPr>
          <a:xfrm>
            <a:off x="8034553" y="1386230"/>
            <a:ext cx="1945088" cy="307777"/>
          </a:xfrm>
          <a:prstGeom prst="rect">
            <a:avLst/>
          </a:prstGeom>
          <a:noFill/>
        </p:spPr>
        <p:txBody>
          <a:bodyPr wrap="square">
            <a:spAutoFit/>
          </a:bodyPr>
          <a:lstStyle/>
          <a:p>
            <a:pPr>
              <a:buClr>
                <a:srgbClr val="FF0000"/>
              </a:buClr>
            </a:pPr>
            <a:r>
              <a:rPr lang="fr-FR" sz="1400" dirty="0"/>
              <a:t>La Meuse à Saint-Mihiel</a:t>
            </a:r>
          </a:p>
        </p:txBody>
      </p:sp>
      <p:sp>
        <p:nvSpPr>
          <p:cNvPr id="24" name="Ellipse 23">
            <a:extLst>
              <a:ext uri="{FF2B5EF4-FFF2-40B4-BE49-F238E27FC236}">
                <a16:creationId xmlns:a16="http://schemas.microsoft.com/office/drawing/2014/main" id="{73D8A74D-20DD-4407-83AA-6B159D845D17}"/>
              </a:ext>
            </a:extLst>
          </p:cNvPr>
          <p:cNvSpPr/>
          <p:nvPr/>
        </p:nvSpPr>
        <p:spPr>
          <a:xfrm>
            <a:off x="7909956" y="1463173"/>
            <a:ext cx="164703" cy="15388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FC37C56F-FAE6-481C-A6F0-15D7722A905A}"/>
              </a:ext>
            </a:extLst>
          </p:cNvPr>
          <p:cNvSpPr txBox="1"/>
          <p:nvPr/>
        </p:nvSpPr>
        <p:spPr>
          <a:xfrm>
            <a:off x="10416277" y="1371423"/>
            <a:ext cx="1608644" cy="307777"/>
          </a:xfrm>
          <a:prstGeom prst="rect">
            <a:avLst/>
          </a:prstGeom>
          <a:noFill/>
        </p:spPr>
        <p:txBody>
          <a:bodyPr wrap="square">
            <a:spAutoFit/>
          </a:bodyPr>
          <a:lstStyle/>
          <a:p>
            <a:pPr>
              <a:buClr>
                <a:srgbClr val="FF0000"/>
              </a:buClr>
            </a:pPr>
            <a:r>
              <a:rPr lang="fr-FR" sz="1400" dirty="0"/>
              <a:t>La Moselle à Epinal</a:t>
            </a:r>
          </a:p>
        </p:txBody>
      </p:sp>
      <p:sp>
        <p:nvSpPr>
          <p:cNvPr id="27" name="Ellipse 26">
            <a:extLst>
              <a:ext uri="{FF2B5EF4-FFF2-40B4-BE49-F238E27FC236}">
                <a16:creationId xmlns:a16="http://schemas.microsoft.com/office/drawing/2014/main" id="{06AC6D0D-C58D-4E26-B910-F2E717D130BB}"/>
              </a:ext>
            </a:extLst>
          </p:cNvPr>
          <p:cNvSpPr/>
          <p:nvPr/>
        </p:nvSpPr>
        <p:spPr>
          <a:xfrm>
            <a:off x="10262632" y="1463173"/>
            <a:ext cx="164703" cy="153889"/>
          </a:xfrm>
          <a:prstGeom prst="ellipse">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8BC9081C-9131-4547-8231-815579504F88}"/>
              </a:ext>
            </a:extLst>
          </p:cNvPr>
          <p:cNvSpPr/>
          <p:nvPr/>
        </p:nvSpPr>
        <p:spPr>
          <a:xfrm>
            <a:off x="3407742" y="5394242"/>
            <a:ext cx="164703" cy="153889"/>
          </a:xfrm>
          <a:prstGeom prst="ellipse">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F9C97FCC-6F79-41C8-84EA-FC45BF980130}"/>
              </a:ext>
            </a:extLst>
          </p:cNvPr>
          <p:cNvSpPr/>
          <p:nvPr/>
        </p:nvSpPr>
        <p:spPr>
          <a:xfrm>
            <a:off x="2220142" y="4185327"/>
            <a:ext cx="155068" cy="144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C6BC636-8385-466A-9BD2-74B9DAD1070E}"/>
              </a:ext>
            </a:extLst>
          </p:cNvPr>
          <p:cNvPicPr>
            <a:picLocks noChangeAspect="1"/>
          </p:cNvPicPr>
          <p:nvPr/>
        </p:nvPicPr>
        <p:blipFill>
          <a:blip r:embed="rId9"/>
          <a:stretch>
            <a:fillRect/>
          </a:stretch>
        </p:blipFill>
        <p:spPr>
          <a:xfrm>
            <a:off x="5922732" y="1779122"/>
            <a:ext cx="1725870" cy="5040000"/>
          </a:xfrm>
          <a:prstGeom prst="rect">
            <a:avLst/>
          </a:prstGeom>
        </p:spPr>
      </p:pic>
    </p:spTree>
    <p:extLst>
      <p:ext uri="{BB962C8B-B14F-4D97-AF65-F5344CB8AC3E}">
        <p14:creationId xmlns:p14="http://schemas.microsoft.com/office/powerpoint/2010/main" val="97701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p:bldP spid="24" grpId="0" animBg="1"/>
      <p:bldP spid="26" grpId="0"/>
      <p:bldP spid="27"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4D0637-ACB0-441A-86E9-8E6215502B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2">
            <a:extLst>
              <a:ext uri="{FF2B5EF4-FFF2-40B4-BE49-F238E27FC236}">
                <a16:creationId xmlns:a16="http://schemas.microsoft.com/office/drawing/2014/main" id="{1BF1324B-35C4-41EE-A734-D93274F6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83" y="0"/>
            <a:ext cx="5550346"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3">
            <a:extLst>
              <a:ext uri="{FF2B5EF4-FFF2-40B4-BE49-F238E27FC236}">
                <a16:creationId xmlns:a16="http://schemas.microsoft.com/office/drawing/2014/main" id="{BE98EBBF-80DA-4A32-9101-ED9DFC901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359" y="0"/>
            <a:ext cx="179370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a:extLst>
              <a:ext uri="{FF2B5EF4-FFF2-40B4-BE49-F238E27FC236}">
                <a16:creationId xmlns:a16="http://schemas.microsoft.com/office/drawing/2014/main" id="{8524F81D-06E3-4E06-A875-0CF3AF84C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898" y="0"/>
            <a:ext cx="194508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ZoneTexte 9">
            <a:extLst>
              <a:ext uri="{FF2B5EF4-FFF2-40B4-BE49-F238E27FC236}">
                <a16:creationId xmlns:a16="http://schemas.microsoft.com/office/drawing/2014/main" id="{3301E2DB-1C29-48DC-99DA-6EE2D2F248A7}"/>
              </a:ext>
            </a:extLst>
          </p:cNvPr>
          <p:cNvSpPr txBox="1"/>
          <p:nvPr/>
        </p:nvSpPr>
        <p:spPr>
          <a:xfrm>
            <a:off x="3722914" y="744737"/>
            <a:ext cx="48799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t>La sécheresse hydrologique</a:t>
            </a:r>
            <a:endParaRPr lang="fr-FR" b="1" dirty="0">
              <a:cs typeface="Calibri"/>
            </a:endParaRPr>
          </a:p>
        </p:txBody>
      </p:sp>
      <p:sp>
        <p:nvSpPr>
          <p:cNvPr id="11" name="ZoneTexte 10">
            <a:extLst>
              <a:ext uri="{FF2B5EF4-FFF2-40B4-BE49-F238E27FC236}">
                <a16:creationId xmlns:a16="http://schemas.microsoft.com/office/drawing/2014/main" id="{EC6C17F1-2407-4548-83E1-090B03B90733}"/>
              </a:ext>
            </a:extLst>
          </p:cNvPr>
          <p:cNvSpPr txBox="1"/>
          <p:nvPr/>
        </p:nvSpPr>
        <p:spPr>
          <a:xfrm>
            <a:off x="972442" y="1267957"/>
            <a:ext cx="5042342" cy="430887"/>
          </a:xfrm>
          <a:prstGeom prst="rect">
            <a:avLst/>
          </a:prstGeom>
          <a:noFill/>
        </p:spPr>
        <p:txBody>
          <a:bodyPr wrap="square" rtlCol="0">
            <a:spAutoFit/>
          </a:bodyPr>
          <a:lstStyle/>
          <a:p>
            <a:r>
              <a:rPr lang="fr-FR" sz="2200" b="1" dirty="0">
                <a:latin typeface="+mj-lt"/>
              </a:rPr>
              <a:t>Débits des cours d’eau : échelle journalière</a:t>
            </a:r>
          </a:p>
        </p:txBody>
      </p:sp>
      <p:sp>
        <p:nvSpPr>
          <p:cNvPr id="14" name="Espace réservé du numéro de diapositive 13">
            <a:extLst>
              <a:ext uri="{FF2B5EF4-FFF2-40B4-BE49-F238E27FC236}">
                <a16:creationId xmlns:a16="http://schemas.microsoft.com/office/drawing/2014/main" id="{F13DB855-C2CC-419B-B39E-670CB09C2AE7}"/>
              </a:ext>
            </a:extLst>
          </p:cNvPr>
          <p:cNvSpPr>
            <a:spLocks noGrp="1"/>
          </p:cNvSpPr>
          <p:nvPr>
            <p:ph type="sldNum" sz="quarter" idx="12"/>
          </p:nvPr>
        </p:nvSpPr>
        <p:spPr>
          <a:xfrm>
            <a:off x="9448800" y="6492875"/>
            <a:ext cx="2743200" cy="365125"/>
          </a:xfrm>
        </p:spPr>
        <p:txBody>
          <a:bodyPr/>
          <a:lstStyle/>
          <a:p>
            <a:fld id="{47845F57-1540-45B6-8BCF-BACE27AB7362}" type="slidenum">
              <a:rPr lang="fr-FR" sz="1600" smtClean="0">
                <a:solidFill>
                  <a:schemeClr val="tx1"/>
                </a:solidFill>
                <a:latin typeface="Arial" panose="020B0604020202020204" pitchFamily="34" charset="0"/>
                <a:cs typeface="Arial" panose="020B0604020202020204" pitchFamily="34" charset="0"/>
              </a:rPr>
              <a:t>8</a:t>
            </a:fld>
            <a:endParaRPr lang="fr-FR" sz="1600" dirty="0">
              <a:solidFill>
                <a:schemeClr val="tx1"/>
              </a:solidFill>
              <a:latin typeface="Arial" panose="020B060402020202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A4E4F775-6BE6-476A-BAB3-73F8974290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85" t="1421" r="1002" b="1250"/>
          <a:stretch/>
        </p:blipFill>
        <p:spPr bwMode="auto">
          <a:xfrm>
            <a:off x="193555" y="1734611"/>
            <a:ext cx="6600116" cy="5004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3" name="ZoneTexte 12">
            <a:extLst>
              <a:ext uri="{FF2B5EF4-FFF2-40B4-BE49-F238E27FC236}">
                <a16:creationId xmlns:a16="http://schemas.microsoft.com/office/drawing/2014/main" id="{BB87D487-7185-44C0-808E-D50B79FE9185}"/>
              </a:ext>
            </a:extLst>
          </p:cNvPr>
          <p:cNvSpPr txBox="1"/>
          <p:nvPr/>
        </p:nvSpPr>
        <p:spPr>
          <a:xfrm>
            <a:off x="6981214" y="2925483"/>
            <a:ext cx="4935172" cy="2622256"/>
          </a:xfrm>
          <a:prstGeom prst="rect">
            <a:avLst/>
          </a:prstGeom>
          <a:noFill/>
        </p:spPr>
        <p:txBody>
          <a:bodyPr wrap="square">
            <a:spAutoFit/>
          </a:bodyPr>
          <a:lstStyle/>
          <a:p>
            <a:pPr algn="just">
              <a:lnSpc>
                <a:spcPct val="150000"/>
              </a:lnSpc>
            </a:pPr>
            <a:r>
              <a:rPr lang="fr-FR" sz="2000" b="0" i="0" u="none" strike="noStrike" baseline="0" dirty="0"/>
              <a:t>En 2003 la période critique concerne le mois d'août et la deuxième quinzaine de septembre où on a : </a:t>
            </a:r>
            <a:r>
              <a:rPr lang="fr-FR" sz="2000" b="0" i="0" u="none" strike="noStrike" baseline="0" dirty="0">
                <a:solidFill>
                  <a:srgbClr val="000000"/>
                </a:solidFill>
              </a:rPr>
              <a:t> </a:t>
            </a:r>
          </a:p>
          <a:p>
            <a:pPr marL="342900" indent="-342900" algn="just">
              <a:lnSpc>
                <a:spcPct val="200000"/>
              </a:lnSpc>
              <a:buFont typeface="Wingdings" panose="05000000000000000000" pitchFamily="2" charset="2"/>
              <a:buChar char="§"/>
            </a:pPr>
            <a:r>
              <a:rPr lang="fr-FR" sz="2000" dirty="0"/>
              <a:t>20% des stations avec des Q &lt; QMNA 1/50 </a:t>
            </a:r>
          </a:p>
          <a:p>
            <a:pPr marL="342900" indent="-342900" algn="just">
              <a:lnSpc>
                <a:spcPct val="200000"/>
              </a:lnSpc>
              <a:buFont typeface="Wingdings" panose="05000000000000000000" pitchFamily="2" charset="2"/>
              <a:buChar char="§"/>
            </a:pPr>
            <a:r>
              <a:rPr lang="fr-FR" sz="2000" dirty="0"/>
              <a:t>4</a:t>
            </a:r>
            <a:r>
              <a:rPr lang="fr-FR" sz="2000" b="0" i="0" u="none" strike="noStrike" baseline="0" dirty="0"/>
              <a:t>0% des stations avec des Q &lt; QMNA 1/10</a:t>
            </a:r>
          </a:p>
        </p:txBody>
      </p:sp>
    </p:spTree>
    <p:extLst>
      <p:ext uri="{BB962C8B-B14F-4D97-AF65-F5344CB8AC3E}">
        <p14:creationId xmlns:p14="http://schemas.microsoft.com/office/powerpoint/2010/main" val="59898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4D0637-ACB0-441A-86E9-8E6215502B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2">
            <a:extLst>
              <a:ext uri="{FF2B5EF4-FFF2-40B4-BE49-F238E27FC236}">
                <a16:creationId xmlns:a16="http://schemas.microsoft.com/office/drawing/2014/main" id="{1BF1324B-35C4-41EE-A734-D93274F6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83" y="0"/>
            <a:ext cx="5550346"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3">
            <a:extLst>
              <a:ext uri="{FF2B5EF4-FFF2-40B4-BE49-F238E27FC236}">
                <a16:creationId xmlns:a16="http://schemas.microsoft.com/office/drawing/2014/main" id="{BE98EBBF-80DA-4A32-9101-ED9DFC901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359" y="0"/>
            <a:ext cx="179370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a:extLst>
              <a:ext uri="{FF2B5EF4-FFF2-40B4-BE49-F238E27FC236}">
                <a16:creationId xmlns:a16="http://schemas.microsoft.com/office/drawing/2014/main" id="{8524F81D-06E3-4E06-A875-0CF3AF84C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898" y="0"/>
            <a:ext cx="1945089" cy="64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ZoneTexte 9">
            <a:extLst>
              <a:ext uri="{FF2B5EF4-FFF2-40B4-BE49-F238E27FC236}">
                <a16:creationId xmlns:a16="http://schemas.microsoft.com/office/drawing/2014/main" id="{3301E2DB-1C29-48DC-99DA-6EE2D2F248A7}"/>
              </a:ext>
            </a:extLst>
          </p:cNvPr>
          <p:cNvSpPr txBox="1"/>
          <p:nvPr/>
        </p:nvSpPr>
        <p:spPr>
          <a:xfrm>
            <a:off x="3722914" y="744737"/>
            <a:ext cx="48799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t>Impacts de la sécheresse</a:t>
            </a:r>
            <a:endParaRPr lang="fr-FR" b="1" dirty="0">
              <a:cs typeface="Calibri"/>
            </a:endParaRPr>
          </a:p>
        </p:txBody>
      </p:sp>
      <p:sp>
        <p:nvSpPr>
          <p:cNvPr id="14" name="Espace réservé du numéro de diapositive 13">
            <a:extLst>
              <a:ext uri="{FF2B5EF4-FFF2-40B4-BE49-F238E27FC236}">
                <a16:creationId xmlns:a16="http://schemas.microsoft.com/office/drawing/2014/main" id="{F13DB855-C2CC-419B-B39E-670CB09C2AE7}"/>
              </a:ext>
            </a:extLst>
          </p:cNvPr>
          <p:cNvSpPr>
            <a:spLocks noGrp="1"/>
          </p:cNvSpPr>
          <p:nvPr>
            <p:ph type="sldNum" sz="quarter" idx="12"/>
          </p:nvPr>
        </p:nvSpPr>
        <p:spPr>
          <a:xfrm>
            <a:off x="9448800" y="6492875"/>
            <a:ext cx="2743200" cy="365125"/>
          </a:xfrm>
        </p:spPr>
        <p:txBody>
          <a:bodyPr/>
          <a:lstStyle/>
          <a:p>
            <a:fld id="{47845F57-1540-45B6-8BCF-BACE27AB7362}" type="slidenum">
              <a:rPr lang="fr-FR" sz="1600" smtClean="0">
                <a:solidFill>
                  <a:schemeClr val="tx1"/>
                </a:solidFill>
                <a:latin typeface="Arial" panose="020B0604020202020204" pitchFamily="34" charset="0"/>
                <a:cs typeface="Arial" panose="020B0604020202020204" pitchFamily="34" charset="0"/>
              </a:rPr>
              <a:t>9</a:t>
            </a:fld>
            <a:endParaRPr lang="fr-FR" sz="1600" dirty="0">
              <a:solidFill>
                <a:schemeClr val="tx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FCBB9A15-F3E9-4318-9396-FA12462CFD32}"/>
              </a:ext>
            </a:extLst>
          </p:cNvPr>
          <p:cNvSpPr txBox="1"/>
          <p:nvPr/>
        </p:nvSpPr>
        <p:spPr>
          <a:xfrm>
            <a:off x="5190324" y="1364694"/>
            <a:ext cx="1945089" cy="430887"/>
          </a:xfrm>
          <a:prstGeom prst="rect">
            <a:avLst/>
          </a:prstGeom>
          <a:noFill/>
        </p:spPr>
        <p:txBody>
          <a:bodyPr wrap="square" rtlCol="0">
            <a:spAutoFit/>
          </a:bodyPr>
          <a:lstStyle/>
          <a:p>
            <a:r>
              <a:rPr lang="fr-FR" sz="2200" b="1" u="sng" dirty="0">
                <a:latin typeface="+mj-lt"/>
              </a:rPr>
              <a:t>Environnement</a:t>
            </a:r>
            <a:r>
              <a:rPr lang="fr-FR" sz="2200" b="1" dirty="0">
                <a:latin typeface="+mj-lt"/>
              </a:rPr>
              <a:t> </a:t>
            </a:r>
          </a:p>
        </p:txBody>
      </p:sp>
      <p:pic>
        <p:nvPicPr>
          <p:cNvPr id="11" name="Image 10">
            <a:extLst>
              <a:ext uri="{FF2B5EF4-FFF2-40B4-BE49-F238E27FC236}">
                <a16:creationId xmlns:a16="http://schemas.microsoft.com/office/drawing/2014/main" id="{72FB24B7-4259-462F-9B5A-9419054830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4804" y="1892318"/>
            <a:ext cx="3256672" cy="4320000"/>
          </a:xfrm>
          <a:prstGeom prst="rect">
            <a:avLst/>
          </a:prstGeom>
        </p:spPr>
      </p:pic>
      <p:sp>
        <p:nvSpPr>
          <p:cNvPr id="16" name="ZoneTexte 15">
            <a:extLst>
              <a:ext uri="{FF2B5EF4-FFF2-40B4-BE49-F238E27FC236}">
                <a16:creationId xmlns:a16="http://schemas.microsoft.com/office/drawing/2014/main" id="{E5FA2115-7CCC-40C1-B8C2-9BA37647AAC2}"/>
              </a:ext>
            </a:extLst>
          </p:cNvPr>
          <p:cNvSpPr txBox="1"/>
          <p:nvPr/>
        </p:nvSpPr>
        <p:spPr>
          <a:xfrm>
            <a:off x="1241055" y="3792384"/>
            <a:ext cx="1537495" cy="430887"/>
          </a:xfrm>
          <a:prstGeom prst="rect">
            <a:avLst/>
          </a:prstGeom>
          <a:noFill/>
        </p:spPr>
        <p:txBody>
          <a:bodyPr wrap="square" rtlCol="0">
            <a:spAutoFit/>
          </a:bodyPr>
          <a:lstStyle/>
          <a:p>
            <a:r>
              <a:rPr lang="fr-FR" sz="2200" b="1" u="sng" dirty="0">
                <a:latin typeface="+mj-lt"/>
              </a:rPr>
              <a:t>Habitations</a:t>
            </a:r>
            <a:r>
              <a:rPr lang="fr-FR" sz="2200" b="1" dirty="0">
                <a:latin typeface="+mj-lt"/>
              </a:rPr>
              <a:t> </a:t>
            </a:r>
          </a:p>
        </p:txBody>
      </p:sp>
      <p:sp>
        <p:nvSpPr>
          <p:cNvPr id="19" name="ZoneTexte 18">
            <a:extLst>
              <a:ext uri="{FF2B5EF4-FFF2-40B4-BE49-F238E27FC236}">
                <a16:creationId xmlns:a16="http://schemas.microsoft.com/office/drawing/2014/main" id="{4BFA2C1A-10C8-4178-AE61-6F9906ACE1B5}"/>
              </a:ext>
            </a:extLst>
          </p:cNvPr>
          <p:cNvSpPr txBox="1"/>
          <p:nvPr/>
        </p:nvSpPr>
        <p:spPr>
          <a:xfrm>
            <a:off x="1592435" y="790903"/>
            <a:ext cx="834740" cy="430887"/>
          </a:xfrm>
          <a:prstGeom prst="rect">
            <a:avLst/>
          </a:prstGeom>
          <a:noFill/>
        </p:spPr>
        <p:txBody>
          <a:bodyPr wrap="square" rtlCol="0">
            <a:spAutoFit/>
          </a:bodyPr>
          <a:lstStyle/>
          <a:p>
            <a:r>
              <a:rPr lang="fr-FR" sz="2200" b="1" u="sng" dirty="0">
                <a:latin typeface="+mj-lt"/>
              </a:rPr>
              <a:t>Santé</a:t>
            </a:r>
            <a:r>
              <a:rPr lang="fr-FR" sz="2200" b="1" dirty="0">
                <a:latin typeface="+mj-lt"/>
              </a:rPr>
              <a:t> </a:t>
            </a:r>
          </a:p>
        </p:txBody>
      </p:sp>
      <p:pic>
        <p:nvPicPr>
          <p:cNvPr id="27" name="Image 26">
            <a:extLst>
              <a:ext uri="{FF2B5EF4-FFF2-40B4-BE49-F238E27FC236}">
                <a16:creationId xmlns:a16="http://schemas.microsoft.com/office/drawing/2014/main" id="{726E589D-A440-46F0-97B1-4BB4FD696B92}"/>
              </a:ext>
            </a:extLst>
          </p:cNvPr>
          <p:cNvPicPr>
            <a:picLocks noChangeAspect="1"/>
          </p:cNvPicPr>
          <p:nvPr/>
        </p:nvPicPr>
        <p:blipFill>
          <a:blip r:embed="rId7"/>
          <a:stretch>
            <a:fillRect/>
          </a:stretch>
        </p:blipFill>
        <p:spPr>
          <a:xfrm>
            <a:off x="8415898" y="1267957"/>
            <a:ext cx="2880000" cy="5157821"/>
          </a:xfrm>
          <a:prstGeom prst="rect">
            <a:avLst/>
          </a:prstGeom>
        </p:spPr>
      </p:pic>
      <p:pic>
        <p:nvPicPr>
          <p:cNvPr id="4" name="Image 3">
            <a:extLst>
              <a:ext uri="{FF2B5EF4-FFF2-40B4-BE49-F238E27FC236}">
                <a16:creationId xmlns:a16="http://schemas.microsoft.com/office/drawing/2014/main" id="{7E17E251-53F1-40B8-BB29-D3C94B55ABD6}"/>
              </a:ext>
            </a:extLst>
          </p:cNvPr>
          <p:cNvPicPr>
            <a:picLocks noChangeAspect="1"/>
          </p:cNvPicPr>
          <p:nvPr/>
        </p:nvPicPr>
        <p:blipFill>
          <a:blip r:embed="rId8"/>
          <a:stretch>
            <a:fillRect/>
          </a:stretch>
        </p:blipFill>
        <p:spPr>
          <a:xfrm>
            <a:off x="435041" y="1159885"/>
            <a:ext cx="3149524" cy="2592000"/>
          </a:xfrm>
          <a:prstGeom prst="rect">
            <a:avLst/>
          </a:prstGeom>
        </p:spPr>
      </p:pic>
      <p:pic>
        <p:nvPicPr>
          <p:cNvPr id="9" name="Image 8">
            <a:extLst>
              <a:ext uri="{FF2B5EF4-FFF2-40B4-BE49-F238E27FC236}">
                <a16:creationId xmlns:a16="http://schemas.microsoft.com/office/drawing/2014/main" id="{B9018FC0-D288-47A1-8C66-6986F05E5F10}"/>
              </a:ext>
            </a:extLst>
          </p:cNvPr>
          <p:cNvPicPr>
            <a:picLocks noChangeAspect="1"/>
          </p:cNvPicPr>
          <p:nvPr/>
        </p:nvPicPr>
        <p:blipFill>
          <a:blip r:embed="rId9"/>
          <a:stretch>
            <a:fillRect/>
          </a:stretch>
        </p:blipFill>
        <p:spPr>
          <a:xfrm>
            <a:off x="713139" y="4263771"/>
            <a:ext cx="2593329" cy="2520000"/>
          </a:xfrm>
          <a:prstGeom prst="rect">
            <a:avLst/>
          </a:prstGeom>
        </p:spPr>
      </p:pic>
    </p:spTree>
    <p:extLst>
      <p:ext uri="{BB962C8B-B14F-4D97-AF65-F5344CB8AC3E}">
        <p14:creationId xmlns:p14="http://schemas.microsoft.com/office/powerpoint/2010/main" val="55670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9"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964</TotalTime>
  <Words>478</Words>
  <Application>Microsoft Office PowerPoint</Application>
  <PresentationFormat>Grand écran</PresentationFormat>
  <Paragraphs>75</Paragraphs>
  <Slides>12</Slides>
  <Notes>12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vt:i4>
      </vt:variant>
    </vt:vector>
  </HeadingPairs>
  <TitlesOfParts>
    <vt:vector size="18" baseType="lpstr">
      <vt:lpstr>Arial</vt:lpstr>
      <vt:lpstr>Calibri</vt:lpstr>
      <vt:lpstr>Calibri Light</vt:lpstr>
      <vt:lpstr>Open Sans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Hajar El Khalfi</dc:creator>
  <cp:lastModifiedBy>Hajar El Khalfi</cp:lastModifiedBy>
  <cp:revision>83</cp:revision>
  <dcterms:created xsi:type="dcterms:W3CDTF">2023-04-23T19:45:11Z</dcterms:created>
  <dcterms:modified xsi:type="dcterms:W3CDTF">2023-05-02T12:39:36Z</dcterms:modified>
</cp:coreProperties>
</file>