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804" r:id="rId2"/>
    <p:sldMasterId id="2147483792" r:id="rId3"/>
  </p:sldMasterIdLst>
  <p:notesMasterIdLst>
    <p:notesMasterId r:id="rId23"/>
  </p:notesMasterIdLst>
  <p:handoutMasterIdLst>
    <p:handoutMasterId r:id="rId24"/>
  </p:handoutMasterIdLst>
  <p:sldIdLst>
    <p:sldId id="256" r:id="rId4"/>
    <p:sldId id="262" r:id="rId5"/>
    <p:sldId id="263" r:id="rId6"/>
    <p:sldId id="264" r:id="rId7"/>
    <p:sldId id="554" r:id="rId8"/>
    <p:sldId id="2299" r:id="rId9"/>
    <p:sldId id="2297" r:id="rId10"/>
    <p:sldId id="316" r:id="rId11"/>
    <p:sldId id="555" r:id="rId12"/>
    <p:sldId id="626" r:id="rId13"/>
    <p:sldId id="553" r:id="rId14"/>
    <p:sldId id="257" r:id="rId15"/>
    <p:sldId id="2312" r:id="rId16"/>
    <p:sldId id="2305" r:id="rId17"/>
    <p:sldId id="2311" r:id="rId18"/>
    <p:sldId id="2309" r:id="rId19"/>
    <p:sldId id="2310" r:id="rId20"/>
    <p:sldId id="2308" r:id="rId21"/>
    <p:sldId id="265"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8B35"/>
    <a:srgbClr val="597339"/>
    <a:srgbClr val="C5D2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79226" autoAdjust="0"/>
  </p:normalViewPr>
  <p:slideViewPr>
    <p:cSldViewPr>
      <p:cViewPr>
        <p:scale>
          <a:sx n="66" d="100"/>
          <a:sy n="66" d="100"/>
        </p:scale>
        <p:origin x="168"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177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TLAS\BIGORRE$\Ressources_quantitatives\donnees_meteo\pluviom&#233;trie_1981-2021V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ATLAS\BIGORRE$\Ressources_quantitatives\irrigation\volumesVSsurface_irrigue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fr-FR" sz="1600"/>
              <a:t>Bilan de l'eau dans</a:t>
            </a:r>
            <a:r>
              <a:rPr lang="fr-FR" sz="1600" baseline="0"/>
              <a:t> le bassin Rhin-Meuse de 1960 à 2022</a:t>
            </a:r>
            <a:endParaRPr lang="fr-FR" sz="1600"/>
          </a:p>
        </c:rich>
      </c:tx>
      <c:overlay val="0"/>
    </c:title>
    <c:autoTitleDeleted val="0"/>
    <c:plotArea>
      <c:layout/>
      <c:areaChart>
        <c:grouping val="stacked"/>
        <c:varyColors val="0"/>
        <c:ser>
          <c:idx val="0"/>
          <c:order val="0"/>
          <c:tx>
            <c:v>Pluie efficace</c:v>
          </c:tx>
          <c:spPr>
            <a:solidFill>
              <a:srgbClr val="00B0F0"/>
            </a:solidFill>
          </c:spPr>
          <c:cat>
            <c:numRef>
              <c:f>Feuil1!$T$2:$T$64</c:f>
              <c:numCache>
                <c:formatCode>General</c:formatCod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numCache>
            </c:numRef>
          </c:cat>
          <c:val>
            <c:numRef>
              <c:f>Feuil1!$U$2:$U$64</c:f>
              <c:numCache>
                <c:formatCode>General</c:formatCode>
                <c:ptCount val="63"/>
                <c:pt idx="0">
                  <c:v>516.32693877551003</c:v>
                </c:pt>
                <c:pt idx="1">
                  <c:v>380.55734693877599</c:v>
                </c:pt>
                <c:pt idx="2">
                  <c:v>322.19428571428602</c:v>
                </c:pt>
                <c:pt idx="3">
                  <c:v>347.53448979591798</c:v>
                </c:pt>
                <c:pt idx="4">
                  <c:v>225.707346938776</c:v>
                </c:pt>
                <c:pt idx="5">
                  <c:v>681.36102040816297</c:v>
                </c:pt>
                <c:pt idx="6">
                  <c:v>545.68428571428603</c:v>
                </c:pt>
                <c:pt idx="7">
                  <c:v>410.038775510204</c:v>
                </c:pt>
                <c:pt idx="8">
                  <c:v>491.14816326530598</c:v>
                </c:pt>
                <c:pt idx="9">
                  <c:v>389.65265306122399</c:v>
                </c:pt>
                <c:pt idx="10">
                  <c:v>555.63346938775499</c:v>
                </c:pt>
                <c:pt idx="11">
                  <c:v>135.20346938775501</c:v>
                </c:pt>
                <c:pt idx="12">
                  <c:v>290.28612244898</c:v>
                </c:pt>
                <c:pt idx="13">
                  <c:v>272.95061224489802</c:v>
                </c:pt>
                <c:pt idx="14">
                  <c:v>445.64530612244903</c:v>
                </c:pt>
                <c:pt idx="15">
                  <c:v>273.27244897959201</c:v>
                </c:pt>
                <c:pt idx="16">
                  <c:v>209.46857142857101</c:v>
                </c:pt>
                <c:pt idx="17">
                  <c:v>514.20938775510194</c:v>
                </c:pt>
                <c:pt idx="18">
                  <c:v>440.85591836734699</c:v>
                </c:pt>
                <c:pt idx="19">
                  <c:v>566.47918367346904</c:v>
                </c:pt>
                <c:pt idx="20">
                  <c:v>470.77183673469398</c:v>
                </c:pt>
                <c:pt idx="21">
                  <c:v>671.95244897959196</c:v>
                </c:pt>
                <c:pt idx="22">
                  <c:v>551.91918367346898</c:v>
                </c:pt>
                <c:pt idx="23">
                  <c:v>527.431632653061</c:v>
                </c:pt>
                <c:pt idx="24">
                  <c:v>503.09653061224498</c:v>
                </c:pt>
                <c:pt idx="25">
                  <c:v>281.76367346938798</c:v>
                </c:pt>
                <c:pt idx="26">
                  <c:v>597.35897959183706</c:v>
                </c:pt>
                <c:pt idx="27">
                  <c:v>452.32428571428602</c:v>
                </c:pt>
                <c:pt idx="28">
                  <c:v>521.74102040816297</c:v>
                </c:pt>
                <c:pt idx="29">
                  <c:v>283.07326530612198</c:v>
                </c:pt>
                <c:pt idx="30">
                  <c:v>378.65204081632697</c:v>
                </c:pt>
                <c:pt idx="31">
                  <c:v>251.48346938775501</c:v>
                </c:pt>
                <c:pt idx="32">
                  <c:v>358.29571428571398</c:v>
                </c:pt>
                <c:pt idx="33">
                  <c:v>430.66346938775501</c:v>
                </c:pt>
                <c:pt idx="34">
                  <c:v>425.28387755102</c:v>
                </c:pt>
                <c:pt idx="35">
                  <c:v>518.13571428571402</c:v>
                </c:pt>
                <c:pt idx="36">
                  <c:v>293.23775510204098</c:v>
                </c:pt>
                <c:pt idx="37">
                  <c:v>353.27673469387798</c:v>
                </c:pt>
                <c:pt idx="38">
                  <c:v>405.425510204082</c:v>
                </c:pt>
                <c:pt idx="39">
                  <c:v>571.756326530612</c:v>
                </c:pt>
                <c:pt idx="40">
                  <c:v>486.33632653061198</c:v>
                </c:pt>
                <c:pt idx="41">
                  <c:v>604.82040816326503</c:v>
                </c:pt>
                <c:pt idx="42">
                  <c:v>504.35612244897999</c:v>
                </c:pt>
                <c:pt idx="43">
                  <c:v>176.356734693878</c:v>
                </c:pt>
                <c:pt idx="44">
                  <c:v>362.35816326530602</c:v>
                </c:pt>
                <c:pt idx="45">
                  <c:v>215.57836734693899</c:v>
                </c:pt>
                <c:pt idx="46">
                  <c:v>428.021428571429</c:v>
                </c:pt>
                <c:pt idx="47">
                  <c:v>408.41204081632702</c:v>
                </c:pt>
                <c:pt idx="48">
                  <c:v>366.18530612244899</c:v>
                </c:pt>
                <c:pt idx="49">
                  <c:v>321.504489795918</c:v>
                </c:pt>
                <c:pt idx="50">
                  <c:v>439.96836734693898</c:v>
                </c:pt>
                <c:pt idx="51">
                  <c:v>246.13775510204101</c:v>
                </c:pt>
                <c:pt idx="52">
                  <c:v>400.03979591836702</c:v>
                </c:pt>
                <c:pt idx="53">
                  <c:v>516.62346938775499</c:v>
                </c:pt>
                <c:pt idx="54">
                  <c:v>293.70612244898001</c:v>
                </c:pt>
                <c:pt idx="55">
                  <c:v>221.572857142857</c:v>
                </c:pt>
                <c:pt idx="56">
                  <c:v>429.51244897959202</c:v>
                </c:pt>
                <c:pt idx="57">
                  <c:v>347.78163265306102</c:v>
                </c:pt>
                <c:pt idx="58">
                  <c:v>321.877959183673</c:v>
                </c:pt>
                <c:pt idx="59">
                  <c:v>342.331428571429</c:v>
                </c:pt>
                <c:pt idx="60">
                  <c:v>319.305102040816</c:v>
                </c:pt>
                <c:pt idx="61">
                  <c:v>384.15367346938802</c:v>
                </c:pt>
                <c:pt idx="62">
                  <c:v>239.11061224489799</c:v>
                </c:pt>
              </c:numCache>
            </c:numRef>
          </c:val>
          <c:extLst>
            <c:ext xmlns:c16="http://schemas.microsoft.com/office/drawing/2014/chart" uri="{C3380CC4-5D6E-409C-BE32-E72D297353CC}">
              <c16:uniqueId val="{00000000-E998-4E48-A8EB-84931EF265A7}"/>
            </c:ext>
          </c:extLst>
        </c:ser>
        <c:ser>
          <c:idx val="1"/>
          <c:order val="1"/>
          <c:tx>
            <c:v>Evapotranspiration</c:v>
          </c:tx>
          <c:spPr>
            <a:solidFill>
              <a:srgbClr val="92D050"/>
            </a:solidFill>
          </c:spPr>
          <c:cat>
            <c:numRef>
              <c:f>Feuil1!$T$2:$T$64</c:f>
              <c:numCache>
                <c:formatCode>General</c:formatCod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numCache>
            </c:numRef>
          </c:cat>
          <c:val>
            <c:numRef>
              <c:f>Feuil1!$V$2:$V$64</c:f>
              <c:numCache>
                <c:formatCode>General</c:formatCode>
                <c:ptCount val="63"/>
                <c:pt idx="0">
                  <c:v>493.350408163265</c:v>
                </c:pt>
                <c:pt idx="1">
                  <c:v>534.20571428571395</c:v>
                </c:pt>
                <c:pt idx="2">
                  <c:v>454.11285714285702</c:v>
                </c:pt>
                <c:pt idx="3">
                  <c:v>466.884693877551</c:v>
                </c:pt>
                <c:pt idx="4">
                  <c:v>441.20795918367298</c:v>
                </c:pt>
                <c:pt idx="5">
                  <c:v>482.53081632653101</c:v>
                </c:pt>
                <c:pt idx="6">
                  <c:v>537.04918367346897</c:v>
                </c:pt>
                <c:pt idx="7">
                  <c:v>539.33632653061204</c:v>
                </c:pt>
                <c:pt idx="8">
                  <c:v>496.46306122448999</c:v>
                </c:pt>
                <c:pt idx="9">
                  <c:v>493.547142857143</c:v>
                </c:pt>
                <c:pt idx="10">
                  <c:v>515.00775510204096</c:v>
                </c:pt>
                <c:pt idx="11">
                  <c:v>489.115510204082</c:v>
                </c:pt>
                <c:pt idx="12">
                  <c:v>483.83877551020402</c:v>
                </c:pt>
                <c:pt idx="13">
                  <c:v>501.82061224489797</c:v>
                </c:pt>
                <c:pt idx="14">
                  <c:v>508.62734693877599</c:v>
                </c:pt>
                <c:pt idx="15">
                  <c:v>488.66918367346898</c:v>
                </c:pt>
                <c:pt idx="16">
                  <c:v>423.85122448979598</c:v>
                </c:pt>
                <c:pt idx="17">
                  <c:v>499.53653061224497</c:v>
                </c:pt>
                <c:pt idx="18">
                  <c:v>505.71836734693898</c:v>
                </c:pt>
                <c:pt idx="19">
                  <c:v>505.16816326530602</c:v>
                </c:pt>
                <c:pt idx="20">
                  <c:v>516.87755102040796</c:v>
                </c:pt>
                <c:pt idx="21">
                  <c:v>506.16918367346898</c:v>
                </c:pt>
                <c:pt idx="22">
                  <c:v>531.09142857142899</c:v>
                </c:pt>
                <c:pt idx="23">
                  <c:v>508.19979591836699</c:v>
                </c:pt>
                <c:pt idx="24">
                  <c:v>485.66918367346898</c:v>
                </c:pt>
                <c:pt idx="25">
                  <c:v>499.53591836734699</c:v>
                </c:pt>
                <c:pt idx="26">
                  <c:v>525.707551020408</c:v>
                </c:pt>
                <c:pt idx="27">
                  <c:v>561.32285714285695</c:v>
                </c:pt>
                <c:pt idx="28">
                  <c:v>571.82591836734696</c:v>
                </c:pt>
                <c:pt idx="29">
                  <c:v>555.38877551020403</c:v>
                </c:pt>
                <c:pt idx="30">
                  <c:v>557.73408163265299</c:v>
                </c:pt>
                <c:pt idx="31">
                  <c:v>469.00571428571402</c:v>
                </c:pt>
                <c:pt idx="32">
                  <c:v>563.72204081632697</c:v>
                </c:pt>
                <c:pt idx="33">
                  <c:v>532.23755102040798</c:v>
                </c:pt>
                <c:pt idx="34">
                  <c:v>569.23408163265299</c:v>
                </c:pt>
                <c:pt idx="35">
                  <c:v>577.50959183673501</c:v>
                </c:pt>
                <c:pt idx="36">
                  <c:v>495.27428571428601</c:v>
                </c:pt>
                <c:pt idx="37">
                  <c:v>576.99204081632695</c:v>
                </c:pt>
                <c:pt idx="38">
                  <c:v>553.05632653061195</c:v>
                </c:pt>
                <c:pt idx="39">
                  <c:v>582.12081632653098</c:v>
                </c:pt>
                <c:pt idx="40">
                  <c:v>613.21306122449005</c:v>
                </c:pt>
                <c:pt idx="41">
                  <c:v>582.34591836734705</c:v>
                </c:pt>
                <c:pt idx="42">
                  <c:v>575.86959183673503</c:v>
                </c:pt>
                <c:pt idx="43">
                  <c:v>513.47448979591798</c:v>
                </c:pt>
                <c:pt idx="44">
                  <c:v>552.74163265306095</c:v>
                </c:pt>
                <c:pt idx="45">
                  <c:v>556.80571428571398</c:v>
                </c:pt>
                <c:pt idx="46">
                  <c:v>576.40224489795901</c:v>
                </c:pt>
                <c:pt idx="47">
                  <c:v>667.62571428571403</c:v>
                </c:pt>
                <c:pt idx="48">
                  <c:v>592.65918367346899</c:v>
                </c:pt>
                <c:pt idx="49">
                  <c:v>561.04469387755103</c:v>
                </c:pt>
                <c:pt idx="50">
                  <c:v>542.77510204081602</c:v>
                </c:pt>
                <c:pt idx="51">
                  <c:v>548.68102040816302</c:v>
                </c:pt>
                <c:pt idx="52">
                  <c:v>566.34877551020395</c:v>
                </c:pt>
                <c:pt idx="53">
                  <c:v>544.66061224489795</c:v>
                </c:pt>
                <c:pt idx="54">
                  <c:v>555.61816326530595</c:v>
                </c:pt>
                <c:pt idx="55">
                  <c:v>515.36489795918396</c:v>
                </c:pt>
                <c:pt idx="56">
                  <c:v>533.45510204081597</c:v>
                </c:pt>
                <c:pt idx="57">
                  <c:v>540.94897959183697</c:v>
                </c:pt>
                <c:pt idx="58">
                  <c:v>522.08244897959196</c:v>
                </c:pt>
                <c:pt idx="59">
                  <c:v>539.92755102040803</c:v>
                </c:pt>
                <c:pt idx="60">
                  <c:v>519.90734693877596</c:v>
                </c:pt>
                <c:pt idx="61">
                  <c:v>591.71285714285705</c:v>
                </c:pt>
                <c:pt idx="62">
                  <c:v>521.14204081632704</c:v>
                </c:pt>
              </c:numCache>
            </c:numRef>
          </c:val>
          <c:extLst>
            <c:ext xmlns:c16="http://schemas.microsoft.com/office/drawing/2014/chart" uri="{C3380CC4-5D6E-409C-BE32-E72D297353CC}">
              <c16:uniqueId val="{00000001-E998-4E48-A8EB-84931EF265A7}"/>
            </c:ext>
          </c:extLst>
        </c:ser>
        <c:ser>
          <c:idx val="3"/>
          <c:order val="2"/>
          <c:tx>
            <c:v>stress hydrique</c:v>
          </c:tx>
          <c:spPr>
            <a:pattFill prst="pct25">
              <a:fgClr>
                <a:srgbClr val="FF0000"/>
              </a:fgClr>
              <a:bgClr>
                <a:schemeClr val="bg1"/>
              </a:bgClr>
            </a:pattFill>
          </c:spPr>
          <c:cat>
            <c:numRef>
              <c:f>Feuil1!$T$2:$T$64</c:f>
              <c:numCache>
                <c:formatCode>General</c:formatCod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numCache>
            </c:numRef>
          </c:cat>
          <c:val>
            <c:numRef>
              <c:f>Feuil1!$X$2:$X$64</c:f>
              <c:numCache>
                <c:formatCode>General</c:formatCode>
                <c:ptCount val="63"/>
                <c:pt idx="0">
                  <c:v>78.137551020407955</c:v>
                </c:pt>
                <c:pt idx="1">
                  <c:v>96.785918367346994</c:v>
                </c:pt>
                <c:pt idx="2">
                  <c:v>186.61510204081594</c:v>
                </c:pt>
                <c:pt idx="3">
                  <c:v>103.06571428571402</c:v>
                </c:pt>
                <c:pt idx="4">
                  <c:v>224.480816326531</c:v>
                </c:pt>
                <c:pt idx="5">
                  <c:v>44.859591836733955</c:v>
                </c:pt>
                <c:pt idx="6">
                  <c:v>56.979387755102039</c:v>
                </c:pt>
                <c:pt idx="7">
                  <c:v>102.01755102040795</c:v>
                </c:pt>
                <c:pt idx="8">
                  <c:v>62.38510204081598</c:v>
                </c:pt>
                <c:pt idx="9">
                  <c:v>95.040816326529978</c:v>
                </c:pt>
                <c:pt idx="10">
                  <c:v>60.781632653061024</c:v>
                </c:pt>
                <c:pt idx="11">
                  <c:v>168.33653061224499</c:v>
                </c:pt>
                <c:pt idx="12">
                  <c:v>84.783469387755019</c:v>
                </c:pt>
                <c:pt idx="13">
                  <c:v>135.92040816326499</c:v>
                </c:pt>
                <c:pt idx="14">
                  <c:v>106.59448979591798</c:v>
                </c:pt>
                <c:pt idx="15">
                  <c:v>123.53734693877607</c:v>
                </c:pt>
                <c:pt idx="16">
                  <c:v>332.09979591836702</c:v>
                </c:pt>
                <c:pt idx="17">
                  <c:v>92.810408163265038</c:v>
                </c:pt>
                <c:pt idx="18">
                  <c:v>84.392857142856997</c:v>
                </c:pt>
                <c:pt idx="19">
                  <c:v>94.707142857143026</c:v>
                </c:pt>
                <c:pt idx="20">
                  <c:v>59.217959183673997</c:v>
                </c:pt>
                <c:pt idx="21">
                  <c:v>63.411020408164063</c:v>
                </c:pt>
                <c:pt idx="22">
                  <c:v>92.172653061223969</c:v>
                </c:pt>
                <c:pt idx="23">
                  <c:v>148.91142857142898</c:v>
                </c:pt>
                <c:pt idx="24">
                  <c:v>119.65244897959201</c:v>
                </c:pt>
                <c:pt idx="25">
                  <c:v>132.54102040816304</c:v>
                </c:pt>
                <c:pt idx="26">
                  <c:v>111.36448979591898</c:v>
                </c:pt>
                <c:pt idx="27">
                  <c:v>55.47469387755109</c:v>
                </c:pt>
                <c:pt idx="28">
                  <c:v>95.837551020408</c:v>
                </c:pt>
                <c:pt idx="29">
                  <c:v>185.230612244898</c:v>
                </c:pt>
                <c:pt idx="30">
                  <c:v>187.59857142857106</c:v>
                </c:pt>
                <c:pt idx="31">
                  <c:v>272.36163265306197</c:v>
                </c:pt>
                <c:pt idx="32">
                  <c:v>135.73897959183603</c:v>
                </c:pt>
                <c:pt idx="33">
                  <c:v>155.51673469387799</c:v>
                </c:pt>
                <c:pt idx="34">
                  <c:v>122.85775510204098</c:v>
                </c:pt>
                <c:pt idx="35">
                  <c:v>97.668979591835978</c:v>
                </c:pt>
                <c:pt idx="36">
                  <c:v>181.02897959183593</c:v>
                </c:pt>
                <c:pt idx="37">
                  <c:v>108.86102040816309</c:v>
                </c:pt>
                <c:pt idx="38">
                  <c:v>135.73591836734704</c:v>
                </c:pt>
                <c:pt idx="39">
                  <c:v>90.433469387755054</c:v>
                </c:pt>
                <c:pt idx="40">
                  <c:v>49.731224489795977</c:v>
                </c:pt>
                <c:pt idx="41">
                  <c:v>78.319183673468956</c:v>
                </c:pt>
                <c:pt idx="42">
                  <c:v>106.52163265306092</c:v>
                </c:pt>
                <c:pt idx="43">
                  <c:v>321.40061224489807</c:v>
                </c:pt>
                <c:pt idx="44">
                  <c:v>136.99163265306106</c:v>
                </c:pt>
                <c:pt idx="45">
                  <c:v>161.88693877550998</c:v>
                </c:pt>
                <c:pt idx="46">
                  <c:v>150.525918367347</c:v>
                </c:pt>
                <c:pt idx="47">
                  <c:v>57.248979591836928</c:v>
                </c:pt>
                <c:pt idx="48">
                  <c:v>90.631224489796068</c:v>
                </c:pt>
                <c:pt idx="49">
                  <c:v>156.05122448979603</c:v>
                </c:pt>
                <c:pt idx="50">
                  <c:v>129.39632653061301</c:v>
                </c:pt>
                <c:pt idx="51">
                  <c:v>176.51448979591896</c:v>
                </c:pt>
                <c:pt idx="52">
                  <c:v>132.90081632653107</c:v>
                </c:pt>
                <c:pt idx="53">
                  <c:v>116.29408163265305</c:v>
                </c:pt>
                <c:pt idx="54">
                  <c:v>145.09306122449004</c:v>
                </c:pt>
                <c:pt idx="55">
                  <c:v>273.88795918367305</c:v>
                </c:pt>
                <c:pt idx="56">
                  <c:v>126.02734693877608</c:v>
                </c:pt>
                <c:pt idx="57">
                  <c:v>174.48224489795905</c:v>
                </c:pt>
                <c:pt idx="58">
                  <c:v>309.45714285714303</c:v>
                </c:pt>
                <c:pt idx="59">
                  <c:v>269.48163265306096</c:v>
                </c:pt>
                <c:pt idx="60">
                  <c:v>339.71734693877499</c:v>
                </c:pt>
                <c:pt idx="61">
                  <c:v>106.34938775510193</c:v>
                </c:pt>
                <c:pt idx="62">
                  <c:v>387.21448979591798</c:v>
                </c:pt>
              </c:numCache>
            </c:numRef>
          </c:val>
          <c:extLst>
            <c:ext xmlns:c16="http://schemas.microsoft.com/office/drawing/2014/chart" uri="{C3380CC4-5D6E-409C-BE32-E72D297353CC}">
              <c16:uniqueId val="{00000002-E998-4E48-A8EB-84931EF265A7}"/>
            </c:ext>
          </c:extLst>
        </c:ser>
        <c:ser>
          <c:idx val="2"/>
          <c:order val="3"/>
          <c:tx>
            <c:strRef>
              <c:f>Feuil1!$U$1</c:f>
              <c:strCache>
                <c:ptCount val="1"/>
                <c:pt idx="0">
                  <c:v>Avg(peff)</c:v>
                </c:pt>
              </c:strCache>
            </c:strRef>
          </c:tx>
          <c:extLst>
            <c:ext xmlns:c16="http://schemas.microsoft.com/office/drawing/2014/chart" uri="{C3380CC4-5D6E-409C-BE32-E72D297353CC}">
              <c16:uniqueId val="{00000003-E998-4E48-A8EB-84931EF265A7}"/>
            </c:ext>
          </c:extLst>
        </c:ser>
        <c:ser>
          <c:idx val="4"/>
          <c:order val="4"/>
          <c:extLst>
            <c:ext xmlns:c16="http://schemas.microsoft.com/office/drawing/2014/chart" uri="{C3380CC4-5D6E-409C-BE32-E72D297353CC}">
              <c16:uniqueId val="{00000004-E998-4E48-A8EB-84931EF265A7}"/>
            </c:ext>
          </c:extLst>
        </c:ser>
        <c:ser>
          <c:idx val="5"/>
          <c:order val="5"/>
          <c:extLst>
            <c:ext xmlns:c16="http://schemas.microsoft.com/office/drawing/2014/chart" uri="{C3380CC4-5D6E-409C-BE32-E72D297353CC}">
              <c16:uniqueId val="{00000005-E998-4E48-A8EB-84931EF265A7}"/>
            </c:ext>
          </c:extLst>
        </c:ser>
        <c:ser>
          <c:idx val="6"/>
          <c:order val="6"/>
          <c:extLst>
            <c:ext xmlns:c16="http://schemas.microsoft.com/office/drawing/2014/chart" uri="{C3380CC4-5D6E-409C-BE32-E72D297353CC}">
              <c16:uniqueId val="{00000006-E998-4E48-A8EB-84931EF265A7}"/>
            </c:ext>
          </c:extLst>
        </c:ser>
        <c:ser>
          <c:idx val="7"/>
          <c:order val="7"/>
          <c:extLst>
            <c:ext xmlns:c16="http://schemas.microsoft.com/office/drawing/2014/chart" uri="{C3380CC4-5D6E-409C-BE32-E72D297353CC}">
              <c16:uniqueId val="{00000007-E998-4E48-A8EB-84931EF265A7}"/>
            </c:ext>
          </c:extLst>
        </c:ser>
        <c:dLbls>
          <c:showLegendKey val="0"/>
          <c:showVal val="0"/>
          <c:showCatName val="0"/>
          <c:showSerName val="0"/>
          <c:showPercent val="0"/>
          <c:showBubbleSize val="0"/>
        </c:dLbls>
        <c:axId val="617061247"/>
        <c:axId val="620320063"/>
      </c:areaChart>
      <c:catAx>
        <c:axId val="617061247"/>
        <c:scaling>
          <c:orientation val="minMax"/>
        </c:scaling>
        <c:delete val="0"/>
        <c:axPos val="b"/>
        <c:numFmt formatCode="General" sourceLinked="1"/>
        <c:majorTickMark val="none"/>
        <c:minorTickMark val="none"/>
        <c:tickLblPos val="nextTo"/>
        <c:crossAx val="620320063"/>
        <c:crosses val="autoZero"/>
        <c:auto val="1"/>
        <c:lblAlgn val="ctr"/>
        <c:lblOffset val="100"/>
        <c:noMultiLvlLbl val="0"/>
      </c:catAx>
      <c:valAx>
        <c:axId val="620320063"/>
        <c:scaling>
          <c:orientation val="minMax"/>
        </c:scaling>
        <c:delete val="0"/>
        <c:axPos val="l"/>
        <c:majorGridlines/>
        <c:numFmt formatCode="General" sourceLinked="1"/>
        <c:majorTickMark val="none"/>
        <c:minorTickMark val="none"/>
        <c:tickLblPos val="nextTo"/>
        <c:crossAx val="617061247"/>
        <c:crosses val="autoZero"/>
        <c:crossBetween val="midCat"/>
      </c:valAx>
    </c:plotArea>
    <c:legend>
      <c:legendPos val="b"/>
      <c:legendEntry>
        <c:idx val="3"/>
        <c:delete val="1"/>
      </c:legendEntry>
      <c:legendEntry>
        <c:idx val="4"/>
        <c:delete val="1"/>
      </c:legendEntry>
      <c:legendEntry>
        <c:idx val="5"/>
        <c:delete val="1"/>
      </c:legendEntry>
      <c:legendEntry>
        <c:idx val="6"/>
        <c:delete val="1"/>
      </c:legendEntry>
      <c:legendEntry>
        <c:idx val="7"/>
        <c:delete val="1"/>
      </c:legendEntry>
      <c:overlay val="0"/>
      <c:txPr>
        <a:bodyPr/>
        <a:lstStyle/>
        <a:p>
          <a:pPr>
            <a:defRPr sz="1200"/>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Volume d'eau pour l'irrigation alsace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1"/>
          <c:order val="0"/>
          <c:tx>
            <c:strRef>
              <c:f>Feuil1!$D$3</c:f>
              <c:strCache>
                <c:ptCount val="1"/>
                <c:pt idx="0">
                  <c:v>Volume prélevé (millions de m3)</c:v>
                </c:pt>
              </c:strCache>
            </c:strRef>
          </c:tx>
          <c:spPr>
            <a:solidFill>
              <a:schemeClr val="accent2"/>
            </a:solidFill>
            <a:ln>
              <a:noFill/>
            </a:ln>
            <a:effectLst/>
          </c:spPr>
          <c:invertIfNegative val="0"/>
          <c:cat>
            <c:numRef>
              <c:f>Feuil1!$C$4:$C$12</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Feuil1!$D$4:$D$12</c:f>
              <c:numCache>
                <c:formatCode>General</c:formatCode>
                <c:ptCount val="9"/>
                <c:pt idx="0">
                  <c:v>74</c:v>
                </c:pt>
                <c:pt idx="1">
                  <c:v>98</c:v>
                </c:pt>
                <c:pt idx="2">
                  <c:v>68</c:v>
                </c:pt>
                <c:pt idx="3">
                  <c:v>118</c:v>
                </c:pt>
                <c:pt idx="4">
                  <c:v>92</c:v>
                </c:pt>
                <c:pt idx="5">
                  <c:v>96</c:v>
                </c:pt>
                <c:pt idx="6">
                  <c:v>123</c:v>
                </c:pt>
                <c:pt idx="7">
                  <c:v>102</c:v>
                </c:pt>
                <c:pt idx="8">
                  <c:v>132</c:v>
                </c:pt>
              </c:numCache>
            </c:numRef>
          </c:val>
          <c:extLst>
            <c:ext xmlns:c16="http://schemas.microsoft.com/office/drawing/2014/chart" uri="{C3380CC4-5D6E-409C-BE32-E72D297353CC}">
              <c16:uniqueId val="{00000000-3920-44D8-8C8C-AF23CDBE8CF8}"/>
            </c:ext>
          </c:extLst>
        </c:ser>
        <c:dLbls>
          <c:showLegendKey val="0"/>
          <c:showVal val="0"/>
          <c:showCatName val="0"/>
          <c:showSerName val="0"/>
          <c:showPercent val="0"/>
          <c:showBubbleSize val="0"/>
        </c:dLbls>
        <c:gapWidth val="219"/>
        <c:overlap val="-27"/>
        <c:axId val="165893952"/>
        <c:axId val="160710032"/>
      </c:barChart>
      <c:catAx>
        <c:axId val="1658939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Année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0710032"/>
        <c:crosses val="autoZero"/>
        <c:auto val="1"/>
        <c:lblAlgn val="ctr"/>
        <c:lblOffset val="100"/>
        <c:noMultiLvlLbl val="0"/>
      </c:catAx>
      <c:valAx>
        <c:axId val="160710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Volume prélevé (millions de m</a:t>
                </a:r>
                <a:r>
                  <a:rPr lang="en-US" baseline="30000"/>
                  <a:t>3</a:t>
                </a:r>
                <a:r>
                  <a:rPr lang="en-US"/>
                  <a:t>)</a:t>
                </a:r>
              </a:p>
            </c:rich>
          </c:tx>
          <c:layout>
            <c:manualLayout>
              <c:xMode val="edge"/>
              <c:yMode val="edge"/>
              <c:x val="4.8596680537064535E-2"/>
              <c:y val="0.1668510384700406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5893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0.30753</cdr:x>
      <cdr:y>0.79158</cdr:y>
    </cdr:from>
    <cdr:to>
      <cdr:x>0.65308</cdr:x>
      <cdr:y>0.83361</cdr:y>
    </cdr:to>
    <cdr:sp macro="" textlink="">
      <cdr:nvSpPr>
        <cdr:cNvPr id="2" name="ZoneTexte 1">
          <a:extLst xmlns:a="http://schemas.openxmlformats.org/drawingml/2006/main">
            <a:ext uri="{FF2B5EF4-FFF2-40B4-BE49-F238E27FC236}">
              <a16:creationId xmlns:a16="http://schemas.microsoft.com/office/drawing/2014/main" id="{1A087248-678C-416D-BB94-DE7B2804A719}"/>
            </a:ext>
          </a:extLst>
        </cdr:cNvPr>
        <cdr:cNvSpPr txBox="1"/>
      </cdr:nvSpPr>
      <cdr:spPr>
        <a:xfrm xmlns:a="http://schemas.openxmlformats.org/drawingml/2006/main">
          <a:off x="2231852" y="4696690"/>
          <a:ext cx="2507674" cy="2493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400" dirty="0"/>
            <a:t>Alimentation des nappes et cours d’eau (pluie efficace)</a:t>
          </a:r>
        </a:p>
      </cdr:txBody>
    </cdr:sp>
  </cdr:relSizeAnchor>
  <cdr:relSizeAnchor xmlns:cdr="http://schemas.openxmlformats.org/drawingml/2006/chartDrawing">
    <cdr:from>
      <cdr:x>0.74662</cdr:x>
      <cdr:y>0.12142</cdr:y>
    </cdr:from>
    <cdr:to>
      <cdr:x>0.90889</cdr:x>
      <cdr:y>0.29188</cdr:y>
    </cdr:to>
    <cdr:cxnSp macro="">
      <cdr:nvCxnSpPr>
        <cdr:cNvPr id="4" name="Connecteur droit avec flèche 3">
          <a:extLst xmlns:a="http://schemas.openxmlformats.org/drawingml/2006/main">
            <a:ext uri="{FF2B5EF4-FFF2-40B4-BE49-F238E27FC236}">
              <a16:creationId xmlns:a16="http://schemas.microsoft.com/office/drawing/2014/main" id="{3C3C6322-C8AC-42B9-9E33-63DDD83C98EE}"/>
            </a:ext>
          </a:extLst>
        </cdr:cNvPr>
        <cdr:cNvCxnSpPr/>
      </cdr:nvCxnSpPr>
      <cdr:spPr>
        <a:xfrm xmlns:a="http://schemas.openxmlformats.org/drawingml/2006/main">
          <a:off x="5418399" y="720437"/>
          <a:ext cx="1177636" cy="1011382"/>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5D84982-E64F-4E67-9755-5D6446C861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D72B69B-B40B-4860-AD2D-2067742D92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CE0936-FC68-48DF-89B2-BF2AE59AA815}" type="datetimeFigureOut">
              <a:rPr lang="fr-FR" smtClean="0"/>
              <a:t>02/05/2023</a:t>
            </a:fld>
            <a:endParaRPr lang="fr-FR"/>
          </a:p>
        </p:txBody>
      </p:sp>
      <p:sp>
        <p:nvSpPr>
          <p:cNvPr id="4" name="Espace réservé du pied de page 3">
            <a:extLst>
              <a:ext uri="{FF2B5EF4-FFF2-40B4-BE49-F238E27FC236}">
                <a16:creationId xmlns:a16="http://schemas.microsoft.com/office/drawing/2014/main" id="{49853A97-8393-4D16-8E5D-406FD67719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30EA1CC-E9B8-4B3D-9BE7-6F73BC1C21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2A57E4-B4EF-4C05-8BD7-277A31078D27}" type="slidenum">
              <a:rPr lang="fr-FR" smtClean="0"/>
              <a:t>‹N°›</a:t>
            </a:fld>
            <a:endParaRPr lang="fr-FR"/>
          </a:p>
        </p:txBody>
      </p:sp>
    </p:spTree>
    <p:extLst>
      <p:ext uri="{BB962C8B-B14F-4D97-AF65-F5344CB8AC3E}">
        <p14:creationId xmlns:p14="http://schemas.microsoft.com/office/powerpoint/2010/main" val="3573938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793F6E-722D-44AA-BEC9-46D605937F6C}" type="datetimeFigureOut">
              <a:rPr lang="fr-FR" smtClean="0"/>
              <a:t>28/04/2023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D8F64-31FD-4DBF-9C29-C20AEE41C92E}" type="slidenum">
              <a:rPr lang="fr-FR" smtClean="0"/>
              <a:t>‹N°›</a:t>
            </a:fld>
            <a:endParaRPr lang="fr-FR"/>
          </a:p>
        </p:txBody>
      </p:sp>
    </p:spTree>
    <p:extLst>
      <p:ext uri="{BB962C8B-B14F-4D97-AF65-F5344CB8AC3E}">
        <p14:creationId xmlns:p14="http://schemas.microsoft.com/office/powerpoint/2010/main" val="392932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connaissance et la gestion de la ressource quantitative de la ressource ont été au cœur des préoccupations de l’agence de l’eau au cours des années 70 et 80. A cette période, il n’y avait aucun problème de faiblesse de la ressource mais des rejets polluants tellement excessifs qu’il était nécessaire de soutenir les débits pour diluer et évacuer cette pollution. Ces problèmes ont été réglés avec la déprise industrielle et les énormes progrès dans le traitement des eaux avant leur rejet au milieu naturel et la gestion quantitative a été passée au second plan avec la mise en œuvre de la Directive Cadre sur l’Eau qui a ouvert de nombreux champs d’action plus prioritaires. </a:t>
            </a:r>
          </a:p>
          <a:p>
            <a:r>
              <a:rPr lang="fr-FR" dirty="0"/>
              <a:t>L’enchainement de sécheresses connu ces dernières années nous a fait prendre la mesure du changement climatique et à remis la ressource quantitative au premier plan des enjeux à traiter.</a:t>
            </a:r>
          </a:p>
        </p:txBody>
      </p:sp>
      <p:sp>
        <p:nvSpPr>
          <p:cNvPr id="4" name="Espace réservé du numéro de diapositive 3"/>
          <p:cNvSpPr>
            <a:spLocks noGrp="1"/>
          </p:cNvSpPr>
          <p:nvPr>
            <p:ph type="sldNum" sz="quarter" idx="5"/>
          </p:nvPr>
        </p:nvSpPr>
        <p:spPr/>
        <p:txBody>
          <a:bodyPr/>
          <a:lstStyle/>
          <a:p>
            <a:fld id="{E12D8F64-31FD-4DBF-9C29-C20AEE41C92E}" type="slidenum">
              <a:rPr lang="fr-FR" smtClean="0"/>
              <a:t>2</a:t>
            </a:fld>
            <a:endParaRPr lang="fr-FR"/>
          </a:p>
        </p:txBody>
      </p:sp>
    </p:spTree>
    <p:extLst>
      <p:ext uri="{BB962C8B-B14F-4D97-AF65-F5344CB8AC3E}">
        <p14:creationId xmlns:p14="http://schemas.microsoft.com/office/powerpoint/2010/main" val="377327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Rappel des 4 axes à développer ou à conforter : </a:t>
            </a:r>
          </a:p>
          <a:p>
            <a:pPr marL="171450" indent="-171450">
              <a:buFont typeface="Arial" panose="020B0604020202020204" pitchFamily="34" charset="0"/>
              <a:buChar char="•"/>
            </a:pPr>
            <a:r>
              <a:rPr lang="fr-FR" b="0" dirty="0"/>
              <a:t>Sobriété de tous les usages</a:t>
            </a:r>
          </a:p>
          <a:p>
            <a:pPr marL="171450" indent="-171450">
              <a:buFont typeface="Arial" panose="020B0604020202020204" pitchFamily="34" charset="0"/>
              <a:buChar char="•"/>
            </a:pPr>
            <a:r>
              <a:rPr lang="fr-FR" b="0" dirty="0"/>
              <a:t>Stockage dans le milieu naturel</a:t>
            </a:r>
          </a:p>
          <a:p>
            <a:pPr marL="171450" indent="-171450">
              <a:buFont typeface="Arial" panose="020B0604020202020204" pitchFamily="34" charset="0"/>
              <a:buChar char="•"/>
            </a:pPr>
            <a:r>
              <a:rPr lang="fr-FR" b="0" dirty="0"/>
              <a:t>Systèmes agricoles plus résilients et sols vivants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dirty="0"/>
              <a:t>Poursuite du développement de la politique en matière d’urbanisme durable et </a:t>
            </a:r>
            <a:r>
              <a:rPr lang="fr-FR" b="0" dirty="0"/>
              <a:t>Intégration dans les documents de planification de l’urbanisme des problématiques eau</a:t>
            </a:r>
          </a:p>
        </p:txBody>
      </p:sp>
      <p:sp>
        <p:nvSpPr>
          <p:cNvPr id="4" name="Espace réservé du numéro de diapositive 3"/>
          <p:cNvSpPr>
            <a:spLocks noGrp="1"/>
          </p:cNvSpPr>
          <p:nvPr>
            <p:ph type="sldNum" sz="quarter" idx="5"/>
          </p:nvPr>
        </p:nvSpPr>
        <p:spPr/>
        <p:txBody>
          <a:bodyPr/>
          <a:lstStyle/>
          <a:p>
            <a:fld id="{2C5DBB84-CCE5-4563-833C-EF48CE3CE8CA}" type="slidenum">
              <a:rPr lang="fr-FR" smtClean="0"/>
              <a:t>14</a:t>
            </a:fld>
            <a:endParaRPr lang="fr-FR"/>
          </a:p>
        </p:txBody>
      </p:sp>
    </p:spTree>
    <p:extLst>
      <p:ext uri="{BB962C8B-B14F-4D97-AF65-F5344CB8AC3E}">
        <p14:creationId xmlns:p14="http://schemas.microsoft.com/office/powerpoint/2010/main" val="3278828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Sobriété de </a:t>
            </a:r>
            <a:r>
              <a:rPr lang="fr-FR" b="1" dirty="0"/>
              <a:t>tous</a:t>
            </a:r>
            <a:r>
              <a:rPr lang="fr-FR" dirty="0"/>
              <a:t> les usages de l’eau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dirty="0"/>
              <a:t>Lutte contre le gaspillage et les fuites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dirty="0"/>
              <a:t>Accompagnement des différents usagers qui souhaitent développer des solutions sans eau, avec moins d’eau ou avec des eaux non conventionnelles : gradation nécessaire avant d’arriver à des ressources de substitution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r-FR" dirty="0"/>
          </a:p>
          <a:p>
            <a:pPr marL="285750" indent="-285750" defTabSz="1450904">
              <a:buFont typeface="Wingdings" panose="05000000000000000000" pitchFamily="2" charset="2"/>
              <a:buChar char="§"/>
            </a:pPr>
            <a:r>
              <a:rPr lang="fr-FR" b="1" dirty="0">
                <a:sym typeface="Wingdings" panose="05000000000000000000" pitchFamily="2" charset="2"/>
              </a:rPr>
              <a:t>Démarche hydro-économes</a:t>
            </a:r>
          </a:p>
          <a:p>
            <a:pPr marL="285750" indent="-285750" defTabSz="1450904">
              <a:buFont typeface="Wingdings" panose="05000000000000000000" pitchFamily="2" charset="2"/>
              <a:buChar char="§"/>
            </a:pPr>
            <a:r>
              <a:rPr lang="fr-FR" b="1" dirty="0">
                <a:sym typeface="Wingdings" panose="05000000000000000000" pitchFamily="2" charset="2"/>
              </a:rPr>
              <a:t>Changement de processus / technologies moins consommatrices</a:t>
            </a:r>
          </a:p>
          <a:p>
            <a:pPr marL="285750" indent="-285750" defTabSz="1450904">
              <a:buFont typeface="Wingdings" panose="05000000000000000000" pitchFamily="2" charset="2"/>
              <a:buChar char="§"/>
            </a:pPr>
            <a:r>
              <a:rPr lang="fr-FR" b="1" dirty="0">
                <a:sym typeface="Wingdings" panose="05000000000000000000" pitchFamily="2" charset="2"/>
              </a:rPr>
              <a:t>Démarches de substitution</a:t>
            </a:r>
          </a:p>
          <a:p>
            <a:pPr marL="285750" indent="-285750" defTabSz="1450904">
              <a:buFont typeface="Wingdings" panose="05000000000000000000" pitchFamily="2" charset="2"/>
              <a:buChar char="§"/>
            </a:pPr>
            <a:r>
              <a:rPr lang="fr-FR" b="1" dirty="0">
                <a:sym typeface="Wingdings" panose="05000000000000000000" pitchFamily="2" charset="2"/>
              </a:rPr>
              <a:t>Sensibilisation de tous  </a:t>
            </a:r>
            <a:r>
              <a:rPr lang="fr-FR" b="0" dirty="0">
                <a:sym typeface="Wingdings" panose="05000000000000000000" pitchFamily="2" charset="2"/>
              </a:rPr>
              <a:t>: nécessaire prise de conscience par tous et à tous les niveaux des enjeux</a:t>
            </a:r>
          </a:p>
          <a:p>
            <a:pPr marL="0" indent="0" defTabSz="1450904">
              <a:buFont typeface="Wingdings" panose="05000000000000000000" pitchFamily="2" charset="2"/>
              <a:buNone/>
            </a:pPr>
            <a:endParaRPr lang="fr-FR" b="0" dirty="0">
              <a:sym typeface="Wingdings" panose="05000000000000000000" pitchFamily="2" charset="2"/>
            </a:endParaRPr>
          </a:p>
          <a:p>
            <a:pPr marL="0" indent="0" defTabSz="1450904">
              <a:buFont typeface="Wingdings" panose="05000000000000000000" pitchFamily="2" charset="2"/>
              <a:buNone/>
            </a:pPr>
            <a:r>
              <a:rPr lang="fr-FR" sz="1200" kern="1200" dirty="0">
                <a:solidFill>
                  <a:schemeClr val="tx1"/>
                </a:solidFill>
                <a:effectLst/>
                <a:latin typeface="+mn-lt"/>
                <a:ea typeface="+mn-ea"/>
                <a:cs typeface="+mn-cs"/>
              </a:rPr>
              <a:t>Il est donc proposé d’intensifier les démarches d’économies d’eau dans tous les domaines (collectivités, industries, exploitants agricoles, artisans, bailleurs, acteurs du tourisme ...), en tenant compte des interactions avec le volet énergie</a:t>
            </a:r>
            <a:r>
              <a:rPr lang="fr-FR" sz="1200" i="1" kern="1200" dirty="0">
                <a:solidFill>
                  <a:schemeClr val="tx1"/>
                </a:solidFill>
                <a:effectLst/>
                <a:latin typeface="+mn-lt"/>
                <a:ea typeface="+mn-ea"/>
                <a:cs typeface="+mn-cs"/>
              </a:rPr>
              <a:t> (partenariat noué avec l'ADEME (Agence de l'Environnement et de la Maîtrise de l'Energie))</a:t>
            </a:r>
            <a:r>
              <a:rPr lang="fr-FR" sz="1200" kern="1200" dirty="0">
                <a:solidFill>
                  <a:schemeClr val="tx1"/>
                </a:solidFill>
                <a:effectLst/>
                <a:latin typeface="+mn-lt"/>
                <a:ea typeface="+mn-ea"/>
                <a:cs typeface="+mn-cs"/>
              </a:rPr>
              <a:t>.</a:t>
            </a:r>
          </a:p>
          <a:p>
            <a:pPr marL="0" indent="0" defTabSz="1450904">
              <a:buFont typeface="Wingdings" panose="05000000000000000000" pitchFamily="2" charset="2"/>
              <a:buNone/>
            </a:pPr>
            <a:r>
              <a:rPr lang="fr-FR" sz="1200" kern="1200" dirty="0">
                <a:solidFill>
                  <a:schemeClr val="tx1"/>
                </a:solidFill>
                <a:effectLst/>
                <a:latin typeface="+mn-lt"/>
                <a:ea typeface="+mn-ea"/>
                <a:cs typeface="+mn-cs"/>
              </a:rPr>
              <a:t>Favoriser les démarches de substitution qui permettent d’économiser les ressources en eau de haute valeur (eau destinée à la consommation humaine) ou en forte tension.</a:t>
            </a:r>
          </a:p>
          <a:p>
            <a:pPr marL="0" indent="0" defTabSz="1450904">
              <a:buFont typeface="Wingdings" panose="05000000000000000000" pitchFamily="2" charset="2"/>
              <a:buNone/>
            </a:pPr>
            <a:r>
              <a:rPr lang="fr-FR" sz="1200" kern="1200" dirty="0">
                <a:solidFill>
                  <a:schemeClr val="tx1"/>
                </a:solidFill>
                <a:effectLst/>
                <a:latin typeface="+mn-lt"/>
                <a:ea typeface="+mn-ea"/>
                <a:cs typeface="+mn-cs"/>
              </a:rPr>
              <a:t>Augmenter les rendements sur les réseaux d’eau potable et sécuriser les différentes alimentations en eau.</a:t>
            </a:r>
            <a:endParaRPr lang="fr-FR" dirty="0"/>
          </a:p>
        </p:txBody>
      </p:sp>
      <p:sp>
        <p:nvSpPr>
          <p:cNvPr id="4" name="Espace réservé du numéro de diapositive 3"/>
          <p:cNvSpPr>
            <a:spLocks noGrp="1"/>
          </p:cNvSpPr>
          <p:nvPr>
            <p:ph type="sldNum" sz="quarter" idx="5"/>
          </p:nvPr>
        </p:nvSpPr>
        <p:spPr/>
        <p:txBody>
          <a:bodyPr/>
          <a:lstStyle/>
          <a:p>
            <a:fld id="{2C5DBB84-CCE5-4563-833C-EF48CE3CE8CA}" type="slidenum">
              <a:rPr lang="fr-FR" smtClean="0"/>
              <a:t>15</a:t>
            </a:fld>
            <a:endParaRPr lang="fr-FR"/>
          </a:p>
        </p:txBody>
      </p:sp>
    </p:spTree>
    <p:extLst>
      <p:ext uri="{BB962C8B-B14F-4D97-AF65-F5344CB8AC3E}">
        <p14:creationId xmlns:p14="http://schemas.microsoft.com/office/powerpoint/2010/main" val="1871851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Sur le volet « renaturation des milieux aquatiques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poursuite et intensification des actions, en ciblant les Plans d’action opérationnels territorialisés (PAOT) et le Programme de Mesures,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des programmes de renaturation à grande échelle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le déploiement des solutions fondées sur la nature qui sont des espaces tampons (zones humides, forêts, haies, …)</a:t>
            </a:r>
            <a:r>
              <a:rPr lang="fr-FR" sz="1200" b="1" kern="1200" dirty="0">
                <a:solidFill>
                  <a:schemeClr val="tx1"/>
                </a:solidFill>
                <a:effectLst/>
                <a:latin typeface="+mn-lt"/>
                <a:ea typeface="+mn-ea"/>
                <a:cs typeface="+mn-cs"/>
              </a:rPr>
              <a:t> pour protéger l’eau et la biodiversité et favoriser le s</a:t>
            </a:r>
            <a:r>
              <a:rPr lang="fr-FR" b="1" dirty="0"/>
              <a:t>tockage de l’eau dans le milieu naturel.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2C5DBB84-CCE5-4563-833C-EF48CE3CE8CA}" type="slidenum">
              <a:rPr lang="fr-FR" smtClean="0"/>
              <a:t>16</a:t>
            </a:fld>
            <a:endParaRPr lang="fr-FR"/>
          </a:p>
        </p:txBody>
      </p:sp>
    </p:spTree>
    <p:extLst>
      <p:ext uri="{BB962C8B-B14F-4D97-AF65-F5344CB8AC3E}">
        <p14:creationId xmlns:p14="http://schemas.microsoft.com/office/powerpoint/2010/main" val="619712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Systèmes agricoles plus résilients et la restauration de sols vivants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Favoriser les actions permettant de disposer de</a:t>
            </a:r>
            <a:r>
              <a:rPr lang="fr-FR" sz="1200" b="1" kern="1200" dirty="0">
                <a:solidFill>
                  <a:schemeClr val="tx1"/>
                </a:solidFill>
                <a:effectLst/>
                <a:latin typeface="+mn-lt"/>
                <a:ea typeface="+mn-ea"/>
                <a:cs typeface="+mn-cs"/>
              </a:rPr>
              <a:t> sols vivants</a:t>
            </a:r>
            <a:r>
              <a:rPr lang="fr-FR" sz="1200" b="0" kern="1200" dirty="0">
                <a:solidFill>
                  <a:schemeClr val="tx1"/>
                </a:solidFill>
                <a:effectLst/>
                <a:latin typeface="+mn-lt"/>
                <a:ea typeface="+mn-ea"/>
                <a:cs typeface="+mn-cs"/>
              </a:rPr>
              <a:t> : </a:t>
            </a:r>
            <a:r>
              <a:rPr lang="fr-FR" sz="1200" kern="1200" dirty="0">
                <a:solidFill>
                  <a:schemeClr val="tx1"/>
                </a:solidFill>
                <a:effectLst/>
                <a:latin typeface="+mn-lt"/>
                <a:ea typeface="+mn-ea"/>
                <a:cs typeface="+mn-cs"/>
              </a:rPr>
              <a:t>identifier et développer les </a:t>
            </a:r>
            <a:r>
              <a:rPr lang="fr-FR" sz="1200" b="1" kern="1200" dirty="0">
                <a:solidFill>
                  <a:schemeClr val="tx1"/>
                </a:solidFill>
                <a:effectLst/>
                <a:latin typeface="+mn-lt"/>
                <a:ea typeface="+mn-ea"/>
                <a:cs typeface="+mn-cs"/>
              </a:rPr>
              <a:t>pratiques agronomiques et les mesures naturelles de rétention d’eau</a:t>
            </a:r>
            <a:r>
              <a:rPr lang="fr-FR" sz="1200" kern="1200" dirty="0">
                <a:solidFill>
                  <a:schemeClr val="tx1"/>
                </a:solidFill>
                <a:effectLst/>
                <a:latin typeface="+mn-lt"/>
                <a:ea typeface="+mn-ea"/>
                <a:cs typeface="+mn-cs"/>
              </a:rPr>
              <a:t> permettant de favoriser ces sols vivants avec une forte réserve utile en eau </a:t>
            </a:r>
            <a:endParaRPr lang="fr-FR"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Compléter l’appui aux </a:t>
            </a:r>
            <a:r>
              <a:rPr lang="fr-FR" sz="1200" b="1" kern="1200" dirty="0">
                <a:solidFill>
                  <a:schemeClr val="tx1"/>
                </a:solidFill>
                <a:effectLst/>
                <a:latin typeface="+mn-lt"/>
                <a:ea typeface="+mn-ea"/>
                <a:cs typeface="+mn-cs"/>
              </a:rPr>
              <a:t>filières économiques des cultures à bas niveau d’impact</a:t>
            </a:r>
            <a:r>
              <a:rPr lang="fr-FR" sz="1200" kern="1200" dirty="0">
                <a:solidFill>
                  <a:schemeClr val="tx1"/>
                </a:solidFill>
                <a:effectLst/>
                <a:latin typeface="+mn-lt"/>
                <a:ea typeface="+mn-ea"/>
                <a:cs typeface="+mn-cs"/>
              </a:rPr>
              <a:t> (BNI) sur la qualité des eaux par le </a:t>
            </a:r>
            <a:r>
              <a:rPr lang="fr-FR" sz="1200" b="1" kern="1200" dirty="0">
                <a:solidFill>
                  <a:schemeClr val="tx1"/>
                </a:solidFill>
                <a:effectLst/>
                <a:latin typeface="+mn-lt"/>
                <a:ea typeface="+mn-ea"/>
                <a:cs typeface="+mn-cs"/>
              </a:rPr>
              <a:t>développement de cultures à bas besoins en eau (ex : mil, sorgho)</a:t>
            </a:r>
            <a:r>
              <a:rPr lang="fr-FR" sz="1200" kern="1200" dirty="0">
                <a:solidFill>
                  <a:schemeClr val="tx1"/>
                </a:solidFill>
                <a:effectLst/>
                <a:latin typeface="+mn-lt"/>
                <a:ea typeface="+mn-ea"/>
                <a:cs typeface="+mn-cs"/>
              </a:rPr>
              <a:t>. Autres formes de cultures plus résilientes face au changement climatique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dirty="0">
                <a:solidFill>
                  <a:schemeClr val="tx1"/>
                </a:solidFill>
                <a:effectLst/>
                <a:latin typeface="+mn-lt"/>
                <a:ea typeface="+mn-ea"/>
                <a:cs typeface="+mn-cs"/>
              </a:rPr>
              <a:t>Soutien à l’élevage</a:t>
            </a:r>
            <a:r>
              <a:rPr lang="fr-FR" sz="1200" kern="1200" dirty="0">
                <a:solidFill>
                  <a:schemeClr val="tx1"/>
                </a:solidFill>
                <a:effectLst/>
                <a:latin typeface="+mn-lt"/>
                <a:ea typeface="+mn-ea"/>
                <a:cs typeface="+mn-cs"/>
              </a:rPr>
              <a:t> afin de garantir la préservation des surfaces en herbe</a:t>
            </a:r>
            <a:endParaRPr lang="fr-FR" sz="18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FR" sz="18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Appréhender toute demande d’accompagnement à la création de retenue collinaire par une application stricte de la circulaire PTGE de 2019 (et son additif 2023). Ce qui motive le financement par l’agence de l’eau de retenues est la seule protection des ressources en eau. Aussi le projet de territoire doit faire la démonstration de l’utilité d’un ouvrage de stockage dans cette perspective et du volume nécessaire à la </a:t>
            </a:r>
            <a:r>
              <a:rPr lang="fr-FR" sz="1200" b="1" i="1" kern="1200" dirty="0">
                <a:solidFill>
                  <a:schemeClr val="tx1"/>
                </a:solidFill>
                <a:effectLst/>
                <a:latin typeface="+mn-lt"/>
                <a:ea typeface="+mn-ea"/>
                <a:cs typeface="+mn-cs"/>
              </a:rPr>
              <a:t>substitution des prélèvements actuels préjudiciables à l’équilibre des ressources en eau</a:t>
            </a:r>
            <a:r>
              <a:rPr lang="fr-FR" sz="1200" i="1" kern="1200" dirty="0">
                <a:solidFill>
                  <a:schemeClr val="tx1"/>
                </a:solidFill>
                <a:effectLst/>
                <a:latin typeface="+mn-lt"/>
                <a:ea typeface="+mn-ea"/>
                <a:cs typeface="+mn-cs"/>
              </a:rPr>
              <a:t>. de stockage. Le financement de l’agence de l’eau ne pourrait porter que ce volume, à l’exception de toute augmentation des prélèvements légitimés par des besoins en eau futurs et avec des contreparties fortes en termes de transition agroécologique et de sobriété de tous les usages.</a:t>
            </a:r>
            <a:endParaRPr lang="fr-FR" sz="1800" i="1"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La création de mares écologiques individuelles pour les besoins d’abreuvement des élevages échappe au prérequis d’un PTGE mais reprend la logique de substitution et de plus-value environnementale globale, ce d’autant que s’il s’agit de préserver des surfaces en herbe et de maintenir des élevages sur herbe dans des secteurs où cela est stratégique.</a:t>
            </a:r>
            <a:endParaRPr lang="fr-FR" sz="1800" i="1"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L’exploitation des retenues existantes ne déroge pas à l’esprit de la circulaire PTGE même si des projets peuvent voir le jour en dehors d’un projet de territoire formalisé. La valorisation des stockages existants figure parmi les conclusions du Varenne de l’eau et constitue une voie prometteuse pour le bassin Rhin-Meuse. Les expérimentations actuelles (étangs du Saulnois, des forêts de la Reine, plan grand lacs) ont donc vocation à se poursuivre et à être complétée par des plans herbe. Il en est de même avec le rehausse du barrage de la </a:t>
            </a:r>
            <a:r>
              <a:rPr lang="fr-FR" sz="1200" i="1" kern="1200" dirty="0" err="1">
                <a:solidFill>
                  <a:schemeClr val="tx1"/>
                </a:solidFill>
                <a:effectLst/>
                <a:latin typeface="+mn-lt"/>
                <a:ea typeface="+mn-ea"/>
                <a:cs typeface="+mn-cs"/>
              </a:rPr>
              <a:t>Lauch</a:t>
            </a:r>
            <a:r>
              <a:rPr lang="fr-FR" sz="1200" i="1" kern="1200" dirty="0">
                <a:solidFill>
                  <a:schemeClr val="tx1"/>
                </a:solidFill>
                <a:effectLst/>
                <a:latin typeface="+mn-lt"/>
                <a:ea typeface="+mn-ea"/>
                <a:cs typeface="+mn-cs"/>
              </a:rPr>
              <a:t> avec des contreparties environnementales et de transition agricole à définir.</a:t>
            </a:r>
            <a:endParaRPr lang="fr-FR" sz="18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2C5DBB84-CCE5-4563-833C-EF48CE3CE8CA}" type="slidenum">
              <a:rPr lang="fr-FR" smtClean="0"/>
              <a:t>17</a:t>
            </a:fld>
            <a:endParaRPr lang="fr-FR"/>
          </a:p>
        </p:txBody>
      </p:sp>
    </p:spTree>
    <p:extLst>
      <p:ext uri="{BB962C8B-B14F-4D97-AF65-F5344CB8AC3E}">
        <p14:creationId xmlns:p14="http://schemas.microsoft.com/office/powerpoint/2010/main" val="1726805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Poursuite de la </a:t>
            </a:r>
            <a:r>
              <a:rPr lang="fr-FR" sz="1200" b="1" kern="1200" dirty="0">
                <a:solidFill>
                  <a:schemeClr val="tx1"/>
                </a:solidFill>
                <a:effectLst/>
                <a:latin typeface="+mn-lt"/>
                <a:ea typeface="+mn-ea"/>
                <a:cs typeface="+mn-cs"/>
              </a:rPr>
              <a:t>dynamique de développement des techniques d’infiltration à la parcelle</a:t>
            </a:r>
            <a:r>
              <a:rPr lang="fr-FR" sz="1200" kern="1200" dirty="0">
                <a:solidFill>
                  <a:schemeClr val="tx1"/>
                </a:solidFill>
                <a:effectLst/>
                <a:latin typeface="+mn-lt"/>
                <a:ea typeface="+mn-ea"/>
                <a:cs typeface="+mn-cs"/>
              </a:rPr>
              <a:t>, de </a:t>
            </a:r>
            <a:r>
              <a:rPr lang="fr-FR" sz="1200" b="1" kern="1200" dirty="0">
                <a:solidFill>
                  <a:schemeClr val="tx1"/>
                </a:solidFill>
                <a:effectLst/>
                <a:latin typeface="+mn-lt"/>
                <a:ea typeface="+mn-ea"/>
                <a:cs typeface="+mn-cs"/>
              </a:rPr>
              <a:t>désimperméabilisation</a:t>
            </a:r>
            <a:r>
              <a:rPr lang="fr-FR" sz="1200" kern="1200" dirty="0">
                <a:solidFill>
                  <a:schemeClr val="tx1"/>
                </a:solidFill>
                <a:effectLst/>
                <a:latin typeface="+mn-lt"/>
                <a:ea typeface="+mn-ea"/>
                <a:cs typeface="+mn-cs"/>
              </a:rPr>
              <a:t> et de </a:t>
            </a:r>
            <a:r>
              <a:rPr lang="fr-FR" sz="1200" b="1" kern="1200" dirty="0">
                <a:solidFill>
                  <a:schemeClr val="tx1"/>
                </a:solidFill>
                <a:effectLst/>
                <a:latin typeface="+mn-lt"/>
                <a:ea typeface="+mn-ea"/>
                <a:cs typeface="+mn-cs"/>
              </a:rPr>
              <a:t>végétalisation des espaces urbanisés</a:t>
            </a:r>
            <a:r>
              <a:rPr lang="fr-FR" sz="1200" kern="1200" dirty="0">
                <a:solidFill>
                  <a:schemeClr val="tx1"/>
                </a:solidFill>
                <a:effectLst/>
                <a:latin typeface="+mn-lt"/>
                <a:ea typeface="+mn-ea"/>
                <a:cs typeface="+mn-cs"/>
              </a:rPr>
              <a:t> (aides multipliées par 6 depuis 3 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Par ailleurs, il est fondamental que le Programme d’intervention permette d’accélérer la </a:t>
            </a:r>
            <a:r>
              <a:rPr lang="fr-FR" sz="1200" b="1" kern="1200" dirty="0">
                <a:solidFill>
                  <a:schemeClr val="tx1"/>
                </a:solidFill>
                <a:effectLst/>
                <a:latin typeface="+mn-lt"/>
                <a:ea typeface="+mn-ea"/>
                <a:cs typeface="+mn-cs"/>
              </a:rPr>
              <a:t>prise en compte opérationnelle des enjeux « eau » dans les documents d’urbanisme</a:t>
            </a:r>
            <a:r>
              <a:rPr lang="fr-FR" sz="1200" kern="1200" dirty="0">
                <a:solidFill>
                  <a:schemeClr val="tx1"/>
                </a:solidFill>
                <a:effectLst/>
                <a:latin typeface="+mn-lt"/>
                <a:ea typeface="+mn-ea"/>
                <a:cs typeface="+mn-cs"/>
              </a:rPr>
              <a:t>. Levier de développement de cette politique.</a:t>
            </a:r>
          </a:p>
        </p:txBody>
      </p:sp>
      <p:sp>
        <p:nvSpPr>
          <p:cNvPr id="4" name="Espace réservé du numéro de diapositive 3"/>
          <p:cNvSpPr>
            <a:spLocks noGrp="1"/>
          </p:cNvSpPr>
          <p:nvPr>
            <p:ph type="sldNum" sz="quarter" idx="5"/>
          </p:nvPr>
        </p:nvSpPr>
        <p:spPr/>
        <p:txBody>
          <a:bodyPr/>
          <a:lstStyle/>
          <a:p>
            <a:fld id="{2C5DBB84-CCE5-4563-833C-EF48CE3CE8CA}" type="slidenum">
              <a:rPr lang="fr-FR" smtClean="0"/>
              <a:t>18</a:t>
            </a:fld>
            <a:endParaRPr lang="fr-FR"/>
          </a:p>
        </p:txBody>
      </p:sp>
    </p:spTree>
    <p:extLst>
      <p:ext uri="{BB962C8B-B14F-4D97-AF65-F5344CB8AC3E}">
        <p14:creationId xmlns:p14="http://schemas.microsoft.com/office/powerpoint/2010/main" val="9191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12D8F64-31FD-4DBF-9C29-C20AEE41C92E}" type="slidenum">
              <a:rPr lang="fr-FR" smtClean="0"/>
              <a:t>3</a:t>
            </a:fld>
            <a:endParaRPr lang="fr-FR"/>
          </a:p>
        </p:txBody>
      </p:sp>
    </p:spTree>
    <p:extLst>
      <p:ext uri="{BB962C8B-B14F-4D97-AF65-F5344CB8AC3E}">
        <p14:creationId xmlns:p14="http://schemas.microsoft.com/office/powerpoint/2010/main" val="342901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5DBB84-CCE5-4563-833C-EF48CE3CE8CA}" type="slidenum">
              <a:rPr lang="fr-FR" smtClean="0"/>
              <a:t>5</a:t>
            </a:fld>
            <a:endParaRPr lang="fr-FR"/>
          </a:p>
        </p:txBody>
      </p:sp>
    </p:spTree>
    <p:extLst>
      <p:ext uri="{BB962C8B-B14F-4D97-AF65-F5344CB8AC3E}">
        <p14:creationId xmlns:p14="http://schemas.microsoft.com/office/powerpoint/2010/main" val="2343604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PlaceHolder 1"/>
          <p:cNvSpPr>
            <a:spLocks noGrp="1"/>
          </p:cNvSpPr>
          <p:nvPr>
            <p:ph type="body"/>
          </p:nvPr>
        </p:nvSpPr>
        <p:spPr>
          <a:xfrm>
            <a:off x="685915" y="4343454"/>
            <a:ext cx="5485865" cy="4114380"/>
          </a:xfrm>
          <a:prstGeom prst="rect">
            <a:avLst/>
          </a:prstGeom>
        </p:spPr>
        <p:txBody>
          <a:bodyPr/>
          <a:lstStyle/>
          <a:p>
            <a:endParaRPr lang="fr-FR" sz="2000" strike="noStrike" spc="-1" dirty="0">
              <a:solidFill>
                <a:srgbClr val="000000"/>
              </a:solidFill>
              <a:uFill>
                <a:solidFill>
                  <a:srgbClr val="FFFFFF"/>
                </a:solidFill>
              </a:uFill>
              <a:latin typeface="Arial"/>
            </a:endParaRPr>
          </a:p>
        </p:txBody>
      </p:sp>
      <p:sp>
        <p:nvSpPr>
          <p:cNvPr id="122" name="TextShape 2"/>
          <p:cNvSpPr txBox="1"/>
          <p:nvPr/>
        </p:nvSpPr>
        <p:spPr>
          <a:xfrm>
            <a:off x="3884550" y="8685251"/>
            <a:ext cx="2971329" cy="456822"/>
          </a:xfrm>
          <a:prstGeom prst="rect">
            <a:avLst/>
          </a:prstGeom>
          <a:noFill/>
          <a:ln>
            <a:noFill/>
          </a:ln>
        </p:spPr>
        <p:txBody>
          <a:bodyPr anchor="b"/>
          <a:lstStyle/>
          <a:p>
            <a:pPr algn="r">
              <a:lnSpc>
                <a:spcPct val="100000"/>
              </a:lnSpc>
            </a:pPr>
            <a:fld id="{B667C3E4-C5B1-417A-BC34-33F4F2A057EC}" type="slidenum">
              <a:rPr lang="fr-FR" sz="1200" strike="noStrike" spc="-1">
                <a:solidFill>
                  <a:srgbClr val="000000"/>
                </a:solidFill>
                <a:uFill>
                  <a:solidFill>
                    <a:srgbClr val="FFFFFF"/>
                  </a:solidFill>
                </a:uFill>
                <a:latin typeface="+mn-lt"/>
                <a:ea typeface="+mn-ea"/>
              </a:rPr>
              <a:t>6</a:t>
            </a:fld>
            <a:endParaRPr lang="fr-FR"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65518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4538"/>
            <a:ext cx="6615113" cy="3722687"/>
          </a:xfrm>
        </p:spPr>
      </p:sp>
      <p:sp>
        <p:nvSpPr>
          <p:cNvPr id="3" name="Espace réservé des notes 2"/>
          <p:cNvSpPr>
            <a:spLocks noGrp="1"/>
          </p:cNvSpPr>
          <p:nvPr>
            <p:ph type="body" idx="1"/>
          </p:nvPr>
        </p:nvSpPr>
        <p:spPr/>
        <p:txBody>
          <a:bodyPr/>
          <a:lstStyle/>
          <a:p>
            <a:r>
              <a:rPr lang="fr-FR" sz="1200" i="1" kern="1200" dirty="0">
                <a:solidFill>
                  <a:schemeClr val="tx1"/>
                </a:solidFill>
                <a:effectLst/>
                <a:latin typeface="+mn-lt"/>
                <a:ea typeface="+mn-ea"/>
                <a:cs typeface="+mn-cs"/>
              </a:rPr>
              <a:t>Les Hautes Vosges constituent une vraie barrière aux masses d’air océanique et sont très fortement arrosées. Avec plus de 1500 mm de pluie annuelle sur leur flanc ouest, elles constituent un vrai château d’eau pour l’Alsace et la Lorraine.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Depuis le début des années 2000, les débits estivaux des cours d’eau issus des Hautes Vosges ont fortement chuté, avec des baisses de -15 à -44% du QMNA5 (débit mensuel le plus bas statistiquement observé une fois tous les 5 ans sur le versant alsacien, -22% à -44% sur le versant Vosgien et -49% à -64% sur le versant Franc-Comtois ( tableau 1 ; Figure 1). Cette forte baisse reste aujourd’hui mal expliquée, elle n’est pas liée à une augmentation des prélèvements en eau qui sont orientés à la baisse depuis 20 ans. La pluviométrie est elle aussi relativement stable. L’explication la plus probable est liée à l’augmentation des températures qui à fortement modifié la dynamique du manteau neigeux ces 40 dernières années, avec des fontes très précoces. L’augmentation des température provoque aussi une demande évaporatoire de la végétation plus importante, ce qui diminue d’autant la part de la pluie alimentant les eaux souterraines et les rivières.</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2C5DBB84-CCE5-4563-833C-EF48CE3CE8CA}" type="slidenum">
              <a:rPr lang="fr-FR" smtClean="0"/>
              <a:t>7</a:t>
            </a:fld>
            <a:endParaRPr lang="fr-FR"/>
          </a:p>
        </p:txBody>
      </p:sp>
    </p:spTree>
    <p:extLst>
      <p:ext uri="{BB962C8B-B14F-4D97-AF65-F5344CB8AC3E}">
        <p14:creationId xmlns:p14="http://schemas.microsoft.com/office/powerpoint/2010/main" val="1844119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PlaceHolder 1"/>
          <p:cNvSpPr>
            <a:spLocks noGrp="1"/>
          </p:cNvSpPr>
          <p:nvPr>
            <p:ph type="body"/>
          </p:nvPr>
        </p:nvSpPr>
        <p:spPr>
          <a:xfrm>
            <a:off x="685915" y="4343454"/>
            <a:ext cx="5485865" cy="4114380"/>
          </a:xfrm>
          <a:prstGeom prst="rect">
            <a:avLst/>
          </a:prstGeom>
        </p:spPr>
        <p:txBody>
          <a:bodyPr/>
          <a:lstStyle/>
          <a:p>
            <a:endParaRPr lang="fr-FR" sz="2000" strike="noStrike" spc="-1">
              <a:solidFill>
                <a:srgbClr val="000000"/>
              </a:solidFill>
              <a:uFill>
                <a:solidFill>
                  <a:srgbClr val="FFFFFF"/>
                </a:solidFill>
              </a:uFill>
              <a:latin typeface="Arial"/>
            </a:endParaRPr>
          </a:p>
        </p:txBody>
      </p:sp>
      <p:sp>
        <p:nvSpPr>
          <p:cNvPr id="122" name="TextShape 2"/>
          <p:cNvSpPr txBox="1"/>
          <p:nvPr/>
        </p:nvSpPr>
        <p:spPr>
          <a:xfrm>
            <a:off x="3884550" y="8685251"/>
            <a:ext cx="2971329" cy="456822"/>
          </a:xfrm>
          <a:prstGeom prst="rect">
            <a:avLst/>
          </a:prstGeom>
          <a:noFill/>
          <a:ln>
            <a:noFill/>
          </a:ln>
        </p:spPr>
        <p:txBody>
          <a:bodyPr anchor="b"/>
          <a:lstStyle/>
          <a:p>
            <a:pPr algn="r">
              <a:lnSpc>
                <a:spcPct val="100000"/>
              </a:lnSpc>
            </a:pPr>
            <a:fld id="{B667C3E4-C5B1-417A-BC34-33F4F2A057EC}" type="slidenum">
              <a:rPr lang="fr-FR" sz="1200" strike="noStrike" spc="-1">
                <a:solidFill>
                  <a:srgbClr val="000000"/>
                </a:solidFill>
                <a:uFill>
                  <a:solidFill>
                    <a:srgbClr val="FFFFFF"/>
                  </a:solidFill>
                </a:uFill>
                <a:latin typeface="+mn-lt"/>
                <a:ea typeface="+mn-ea"/>
              </a:rPr>
              <a:t>8</a:t>
            </a:fld>
            <a:endParaRPr lang="fr-FR" sz="1400" strike="noStrike" spc="-1">
              <a:solidFill>
                <a:srgbClr val="000000"/>
              </a:solidFill>
              <a:uFill>
                <a:solidFill>
                  <a:srgbClr val="FFFFFF"/>
                </a:solidFill>
              </a:u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5DBB84-CCE5-4563-833C-EF48CE3CE8CA}" type="slidenum">
              <a:rPr lang="fr-FR" smtClean="0"/>
              <a:t>9</a:t>
            </a:fld>
            <a:endParaRPr lang="fr-FR"/>
          </a:p>
        </p:txBody>
      </p:sp>
    </p:spTree>
    <p:extLst>
      <p:ext uri="{BB962C8B-B14F-4D97-AF65-F5344CB8AC3E}">
        <p14:creationId xmlns:p14="http://schemas.microsoft.com/office/powerpoint/2010/main" val="724201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5DBB84-CCE5-4563-833C-EF48CE3CE8CA}" type="slidenum">
              <a:rPr lang="fr-FR" smtClean="0"/>
              <a:t>10</a:t>
            </a:fld>
            <a:endParaRPr lang="fr-FR"/>
          </a:p>
        </p:txBody>
      </p:sp>
    </p:spTree>
    <p:extLst>
      <p:ext uri="{BB962C8B-B14F-4D97-AF65-F5344CB8AC3E}">
        <p14:creationId xmlns:p14="http://schemas.microsoft.com/office/powerpoint/2010/main" val="291111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5DBB84-CCE5-4563-833C-EF48CE3CE8CA}" type="slidenum">
              <a:rPr lang="fr-FR" smtClean="0"/>
              <a:t>11</a:t>
            </a:fld>
            <a:endParaRPr lang="fr-FR"/>
          </a:p>
        </p:txBody>
      </p:sp>
    </p:spTree>
    <p:extLst>
      <p:ext uri="{BB962C8B-B14F-4D97-AF65-F5344CB8AC3E}">
        <p14:creationId xmlns:p14="http://schemas.microsoft.com/office/powerpoint/2010/main" val="300586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40F380A-9A08-4B9B-AE1E-E29048A1E40E}" type="datetimeFigureOut">
              <a:rPr lang="fr-FR" smtClean="0"/>
              <a:t>28/04/2023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EE23E7-B9D1-498E-866F-582C714D109D}" type="slidenum">
              <a:rPr lang="fr-FR" smtClean="0"/>
              <a:t>‹N°›</a:t>
            </a:fld>
            <a:endParaRPr lang="fr-FR"/>
          </a:p>
        </p:txBody>
      </p:sp>
    </p:spTree>
    <p:extLst>
      <p:ext uri="{BB962C8B-B14F-4D97-AF65-F5344CB8AC3E}">
        <p14:creationId xmlns:p14="http://schemas.microsoft.com/office/powerpoint/2010/main" val="757934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40F380A-9A08-4B9B-AE1E-E29048A1E40E}" type="datetimeFigureOut">
              <a:rPr lang="fr-FR" smtClean="0"/>
              <a:t>28/04/2023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EE23E7-B9D1-498E-866F-582C714D109D}" type="slidenum">
              <a:rPr lang="fr-FR" smtClean="0"/>
              <a:t>‹N°›</a:t>
            </a:fld>
            <a:endParaRPr lang="fr-FR"/>
          </a:p>
        </p:txBody>
      </p:sp>
    </p:spTree>
    <p:extLst>
      <p:ext uri="{BB962C8B-B14F-4D97-AF65-F5344CB8AC3E}">
        <p14:creationId xmlns:p14="http://schemas.microsoft.com/office/powerpoint/2010/main" val="89645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40F380A-9A08-4B9B-AE1E-E29048A1E40E}" type="datetimeFigureOut">
              <a:rPr lang="fr-FR" smtClean="0"/>
              <a:t>28/04/2023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EE23E7-B9D1-498E-866F-582C714D109D}" type="slidenum">
              <a:rPr lang="fr-FR" smtClean="0"/>
              <a:t>‹N°›</a:t>
            </a:fld>
            <a:endParaRPr lang="fr-FR"/>
          </a:p>
        </p:txBody>
      </p:sp>
    </p:spTree>
    <p:extLst>
      <p:ext uri="{BB962C8B-B14F-4D97-AF65-F5344CB8AC3E}">
        <p14:creationId xmlns:p14="http://schemas.microsoft.com/office/powerpoint/2010/main" val="2047912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05A54-2FFF-49A5-93EE-34C4B14A806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16850B3-D9B2-425A-8804-989AA943E7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05392D6-5BA3-48E1-9FD9-4A2A432BE1C4}"/>
              </a:ext>
            </a:extLst>
          </p:cNvPr>
          <p:cNvSpPr>
            <a:spLocks noGrp="1"/>
          </p:cNvSpPr>
          <p:nvPr>
            <p:ph type="dt" sz="half" idx="10"/>
          </p:nvPr>
        </p:nvSpPr>
        <p:spPr/>
        <p:txBody>
          <a:bodyPr/>
          <a:lstStyle/>
          <a:p>
            <a:fld id="{9E41E81D-E7BE-4D5F-BDB5-81B365B8319B}" type="datetimeFigureOut">
              <a:rPr lang="fr-FR" smtClean="0"/>
              <a:t>02/05/2023</a:t>
            </a:fld>
            <a:endParaRPr lang="fr-FR"/>
          </a:p>
        </p:txBody>
      </p:sp>
      <p:sp>
        <p:nvSpPr>
          <p:cNvPr id="5" name="Espace réservé du pied de page 4">
            <a:extLst>
              <a:ext uri="{FF2B5EF4-FFF2-40B4-BE49-F238E27FC236}">
                <a16:creationId xmlns:a16="http://schemas.microsoft.com/office/drawing/2014/main" id="{AF18F4F9-2A7E-449F-80E3-72BC6A4229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3E2155-0211-49D1-86C4-C9629DA0E2C8}"/>
              </a:ext>
            </a:extLst>
          </p:cNvPr>
          <p:cNvSpPr>
            <a:spLocks noGrp="1"/>
          </p:cNvSpPr>
          <p:nvPr>
            <p:ph type="sldNum" sz="quarter" idx="12"/>
          </p:nvPr>
        </p:nvSpPr>
        <p:spPr/>
        <p:txBody>
          <a:bodyPr/>
          <a:lstStyle/>
          <a:p>
            <a:fld id="{2E23BE24-AB31-4AAA-B0F6-7EABFF98E53B}" type="slidenum">
              <a:rPr lang="fr-FR" smtClean="0"/>
              <a:t>‹N°›</a:t>
            </a:fld>
            <a:endParaRPr lang="fr-FR"/>
          </a:p>
        </p:txBody>
      </p:sp>
    </p:spTree>
    <p:extLst>
      <p:ext uri="{BB962C8B-B14F-4D97-AF65-F5344CB8AC3E}">
        <p14:creationId xmlns:p14="http://schemas.microsoft.com/office/powerpoint/2010/main" val="3936632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D1FF84-5B43-440E-8193-E8748167B0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FB9883B-2687-4535-B145-1DFE17D81B3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3AFFAA1-46DF-4048-ACAD-EB52F6AFEDF5}"/>
              </a:ext>
            </a:extLst>
          </p:cNvPr>
          <p:cNvSpPr>
            <a:spLocks noGrp="1"/>
          </p:cNvSpPr>
          <p:nvPr>
            <p:ph type="dt" sz="half" idx="10"/>
          </p:nvPr>
        </p:nvSpPr>
        <p:spPr/>
        <p:txBody>
          <a:bodyPr/>
          <a:lstStyle/>
          <a:p>
            <a:fld id="{9E41E81D-E7BE-4D5F-BDB5-81B365B8319B}" type="datetimeFigureOut">
              <a:rPr lang="fr-FR" smtClean="0"/>
              <a:t>02/05/2023</a:t>
            </a:fld>
            <a:endParaRPr lang="fr-FR"/>
          </a:p>
        </p:txBody>
      </p:sp>
      <p:sp>
        <p:nvSpPr>
          <p:cNvPr id="5" name="Espace réservé du pied de page 4">
            <a:extLst>
              <a:ext uri="{FF2B5EF4-FFF2-40B4-BE49-F238E27FC236}">
                <a16:creationId xmlns:a16="http://schemas.microsoft.com/office/drawing/2014/main" id="{4C539072-225C-432A-A9DF-A69B59EF6BD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8C9476B-A02A-4948-9795-E0B947CF0580}"/>
              </a:ext>
            </a:extLst>
          </p:cNvPr>
          <p:cNvSpPr>
            <a:spLocks noGrp="1"/>
          </p:cNvSpPr>
          <p:nvPr>
            <p:ph type="sldNum" sz="quarter" idx="12"/>
          </p:nvPr>
        </p:nvSpPr>
        <p:spPr/>
        <p:txBody>
          <a:bodyPr/>
          <a:lstStyle/>
          <a:p>
            <a:fld id="{2E23BE24-AB31-4AAA-B0F6-7EABFF98E53B}" type="slidenum">
              <a:rPr lang="fr-FR" smtClean="0"/>
              <a:t>‹N°›</a:t>
            </a:fld>
            <a:endParaRPr lang="fr-FR"/>
          </a:p>
        </p:txBody>
      </p:sp>
    </p:spTree>
    <p:extLst>
      <p:ext uri="{BB962C8B-B14F-4D97-AF65-F5344CB8AC3E}">
        <p14:creationId xmlns:p14="http://schemas.microsoft.com/office/powerpoint/2010/main" val="762870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C53F4C-7BB4-4485-914B-0F9F52932D0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0CC184F-3DF6-4DD5-9DAB-864FFF933E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72E93A51-C8F0-4E39-BAA4-7041AA901959}"/>
              </a:ext>
            </a:extLst>
          </p:cNvPr>
          <p:cNvSpPr>
            <a:spLocks noGrp="1"/>
          </p:cNvSpPr>
          <p:nvPr>
            <p:ph type="dt" sz="half" idx="10"/>
          </p:nvPr>
        </p:nvSpPr>
        <p:spPr/>
        <p:txBody>
          <a:bodyPr/>
          <a:lstStyle/>
          <a:p>
            <a:fld id="{9E41E81D-E7BE-4D5F-BDB5-81B365B8319B}" type="datetimeFigureOut">
              <a:rPr lang="fr-FR" smtClean="0"/>
              <a:t>02/05/2023</a:t>
            </a:fld>
            <a:endParaRPr lang="fr-FR"/>
          </a:p>
        </p:txBody>
      </p:sp>
      <p:sp>
        <p:nvSpPr>
          <p:cNvPr id="5" name="Espace réservé du pied de page 4">
            <a:extLst>
              <a:ext uri="{FF2B5EF4-FFF2-40B4-BE49-F238E27FC236}">
                <a16:creationId xmlns:a16="http://schemas.microsoft.com/office/drawing/2014/main" id="{F3DC3F13-8E61-4BF7-BC70-94CE6F068D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50B9D15-6384-4F29-9860-9B7945ECD7F5}"/>
              </a:ext>
            </a:extLst>
          </p:cNvPr>
          <p:cNvSpPr>
            <a:spLocks noGrp="1"/>
          </p:cNvSpPr>
          <p:nvPr>
            <p:ph type="sldNum" sz="quarter" idx="12"/>
          </p:nvPr>
        </p:nvSpPr>
        <p:spPr/>
        <p:txBody>
          <a:bodyPr/>
          <a:lstStyle/>
          <a:p>
            <a:fld id="{2E23BE24-AB31-4AAA-B0F6-7EABFF98E53B}" type="slidenum">
              <a:rPr lang="fr-FR" smtClean="0"/>
              <a:t>‹N°›</a:t>
            </a:fld>
            <a:endParaRPr lang="fr-FR"/>
          </a:p>
        </p:txBody>
      </p:sp>
    </p:spTree>
    <p:extLst>
      <p:ext uri="{BB962C8B-B14F-4D97-AF65-F5344CB8AC3E}">
        <p14:creationId xmlns:p14="http://schemas.microsoft.com/office/powerpoint/2010/main" val="1413117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10C78B-8AE3-461D-BAA9-E6EB29FDAC4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489C1B8-B57B-4A75-9A71-1527296EF960}"/>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CA1FBBD-082C-4D8E-8861-08CAEDCEC024}"/>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E3E0CD3-3B42-44CB-8B5F-EABC9ACA2FCF}"/>
              </a:ext>
            </a:extLst>
          </p:cNvPr>
          <p:cNvSpPr>
            <a:spLocks noGrp="1"/>
          </p:cNvSpPr>
          <p:nvPr>
            <p:ph type="dt" sz="half" idx="10"/>
          </p:nvPr>
        </p:nvSpPr>
        <p:spPr/>
        <p:txBody>
          <a:bodyPr/>
          <a:lstStyle/>
          <a:p>
            <a:fld id="{9E41E81D-E7BE-4D5F-BDB5-81B365B8319B}" type="datetimeFigureOut">
              <a:rPr lang="fr-FR" smtClean="0"/>
              <a:t>02/05/2023</a:t>
            </a:fld>
            <a:endParaRPr lang="fr-FR"/>
          </a:p>
        </p:txBody>
      </p:sp>
      <p:sp>
        <p:nvSpPr>
          <p:cNvPr id="6" name="Espace réservé du pied de page 5">
            <a:extLst>
              <a:ext uri="{FF2B5EF4-FFF2-40B4-BE49-F238E27FC236}">
                <a16:creationId xmlns:a16="http://schemas.microsoft.com/office/drawing/2014/main" id="{B0FAF048-A583-4727-9D08-2CDD736A85C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BC2459B-5BF8-4A36-B75B-A7717E48CDA0}"/>
              </a:ext>
            </a:extLst>
          </p:cNvPr>
          <p:cNvSpPr>
            <a:spLocks noGrp="1"/>
          </p:cNvSpPr>
          <p:nvPr>
            <p:ph type="sldNum" sz="quarter" idx="12"/>
          </p:nvPr>
        </p:nvSpPr>
        <p:spPr/>
        <p:txBody>
          <a:bodyPr/>
          <a:lstStyle/>
          <a:p>
            <a:fld id="{2E23BE24-AB31-4AAA-B0F6-7EABFF98E53B}" type="slidenum">
              <a:rPr lang="fr-FR" smtClean="0"/>
              <a:t>‹N°›</a:t>
            </a:fld>
            <a:endParaRPr lang="fr-FR"/>
          </a:p>
        </p:txBody>
      </p:sp>
    </p:spTree>
    <p:extLst>
      <p:ext uri="{BB962C8B-B14F-4D97-AF65-F5344CB8AC3E}">
        <p14:creationId xmlns:p14="http://schemas.microsoft.com/office/powerpoint/2010/main" val="1254156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5A83B7-7040-4585-9FB4-07536EC20A4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6A3DA98-1C4C-40A0-B5E4-1D804B8C42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7390D7E5-54D2-4124-A6A1-8B60D053DF79}"/>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96B139A-B139-4973-8192-DAEE5D94A8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4C8AFA1-968B-4341-BEAC-3F8C353187B7}"/>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E1A025A-A061-4739-8B37-A6D8FBA44786}"/>
              </a:ext>
            </a:extLst>
          </p:cNvPr>
          <p:cNvSpPr>
            <a:spLocks noGrp="1"/>
          </p:cNvSpPr>
          <p:nvPr>
            <p:ph type="dt" sz="half" idx="10"/>
          </p:nvPr>
        </p:nvSpPr>
        <p:spPr/>
        <p:txBody>
          <a:bodyPr/>
          <a:lstStyle/>
          <a:p>
            <a:fld id="{9E41E81D-E7BE-4D5F-BDB5-81B365B8319B}" type="datetimeFigureOut">
              <a:rPr lang="fr-FR" smtClean="0"/>
              <a:t>02/05/2023</a:t>
            </a:fld>
            <a:endParaRPr lang="fr-FR"/>
          </a:p>
        </p:txBody>
      </p:sp>
      <p:sp>
        <p:nvSpPr>
          <p:cNvPr id="8" name="Espace réservé du pied de page 7">
            <a:extLst>
              <a:ext uri="{FF2B5EF4-FFF2-40B4-BE49-F238E27FC236}">
                <a16:creationId xmlns:a16="http://schemas.microsoft.com/office/drawing/2014/main" id="{8DE17B3A-7C2A-4A41-98E3-C8061226066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5B6C97A-5C70-49BD-A387-9D010D975072}"/>
              </a:ext>
            </a:extLst>
          </p:cNvPr>
          <p:cNvSpPr>
            <a:spLocks noGrp="1"/>
          </p:cNvSpPr>
          <p:nvPr>
            <p:ph type="sldNum" sz="quarter" idx="12"/>
          </p:nvPr>
        </p:nvSpPr>
        <p:spPr/>
        <p:txBody>
          <a:bodyPr/>
          <a:lstStyle/>
          <a:p>
            <a:fld id="{2E23BE24-AB31-4AAA-B0F6-7EABFF98E53B}" type="slidenum">
              <a:rPr lang="fr-FR" smtClean="0"/>
              <a:t>‹N°›</a:t>
            </a:fld>
            <a:endParaRPr lang="fr-FR"/>
          </a:p>
        </p:txBody>
      </p:sp>
    </p:spTree>
    <p:extLst>
      <p:ext uri="{BB962C8B-B14F-4D97-AF65-F5344CB8AC3E}">
        <p14:creationId xmlns:p14="http://schemas.microsoft.com/office/powerpoint/2010/main" val="1788324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FB9BCA-B9F6-47CA-8A1E-73DFEA1E255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D32CB93-0529-4DD8-B599-5A030238C27A}"/>
              </a:ext>
            </a:extLst>
          </p:cNvPr>
          <p:cNvSpPr>
            <a:spLocks noGrp="1"/>
          </p:cNvSpPr>
          <p:nvPr>
            <p:ph type="dt" sz="half" idx="10"/>
          </p:nvPr>
        </p:nvSpPr>
        <p:spPr/>
        <p:txBody>
          <a:bodyPr/>
          <a:lstStyle/>
          <a:p>
            <a:fld id="{9E41E81D-E7BE-4D5F-BDB5-81B365B8319B}" type="datetimeFigureOut">
              <a:rPr lang="fr-FR" smtClean="0"/>
              <a:t>02/05/2023</a:t>
            </a:fld>
            <a:endParaRPr lang="fr-FR"/>
          </a:p>
        </p:txBody>
      </p:sp>
      <p:sp>
        <p:nvSpPr>
          <p:cNvPr id="4" name="Espace réservé du pied de page 3">
            <a:extLst>
              <a:ext uri="{FF2B5EF4-FFF2-40B4-BE49-F238E27FC236}">
                <a16:creationId xmlns:a16="http://schemas.microsoft.com/office/drawing/2014/main" id="{A7D66752-ACDF-4D5C-BFBE-D10596756EA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E64CC2E-2B17-4C98-95AE-BD84077DC2B6}"/>
              </a:ext>
            </a:extLst>
          </p:cNvPr>
          <p:cNvSpPr>
            <a:spLocks noGrp="1"/>
          </p:cNvSpPr>
          <p:nvPr>
            <p:ph type="sldNum" sz="quarter" idx="12"/>
          </p:nvPr>
        </p:nvSpPr>
        <p:spPr/>
        <p:txBody>
          <a:bodyPr/>
          <a:lstStyle/>
          <a:p>
            <a:fld id="{2E23BE24-AB31-4AAA-B0F6-7EABFF98E53B}" type="slidenum">
              <a:rPr lang="fr-FR" smtClean="0"/>
              <a:t>‹N°›</a:t>
            </a:fld>
            <a:endParaRPr lang="fr-FR"/>
          </a:p>
        </p:txBody>
      </p:sp>
    </p:spTree>
    <p:extLst>
      <p:ext uri="{BB962C8B-B14F-4D97-AF65-F5344CB8AC3E}">
        <p14:creationId xmlns:p14="http://schemas.microsoft.com/office/powerpoint/2010/main" val="2929014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5BB7C77-69BB-4AB3-988A-197637A38EAC}"/>
              </a:ext>
            </a:extLst>
          </p:cNvPr>
          <p:cNvSpPr>
            <a:spLocks noGrp="1"/>
          </p:cNvSpPr>
          <p:nvPr>
            <p:ph type="dt" sz="half" idx="10"/>
          </p:nvPr>
        </p:nvSpPr>
        <p:spPr/>
        <p:txBody>
          <a:bodyPr/>
          <a:lstStyle/>
          <a:p>
            <a:fld id="{9E41E81D-E7BE-4D5F-BDB5-81B365B8319B}" type="datetimeFigureOut">
              <a:rPr lang="fr-FR" smtClean="0"/>
              <a:t>02/05/2023</a:t>
            </a:fld>
            <a:endParaRPr lang="fr-FR"/>
          </a:p>
        </p:txBody>
      </p:sp>
      <p:sp>
        <p:nvSpPr>
          <p:cNvPr id="3" name="Espace réservé du pied de page 2">
            <a:extLst>
              <a:ext uri="{FF2B5EF4-FFF2-40B4-BE49-F238E27FC236}">
                <a16:creationId xmlns:a16="http://schemas.microsoft.com/office/drawing/2014/main" id="{25E45637-294F-4E9D-9288-231E399C408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269CB53-6BF8-4669-AE6A-3A71E69AAA6C}"/>
              </a:ext>
            </a:extLst>
          </p:cNvPr>
          <p:cNvSpPr>
            <a:spLocks noGrp="1"/>
          </p:cNvSpPr>
          <p:nvPr>
            <p:ph type="sldNum" sz="quarter" idx="12"/>
          </p:nvPr>
        </p:nvSpPr>
        <p:spPr/>
        <p:txBody>
          <a:bodyPr/>
          <a:lstStyle/>
          <a:p>
            <a:fld id="{2E23BE24-AB31-4AAA-B0F6-7EABFF98E53B}" type="slidenum">
              <a:rPr lang="fr-FR" smtClean="0"/>
              <a:t>‹N°›</a:t>
            </a:fld>
            <a:endParaRPr lang="fr-FR"/>
          </a:p>
        </p:txBody>
      </p:sp>
    </p:spTree>
    <p:extLst>
      <p:ext uri="{BB962C8B-B14F-4D97-AF65-F5344CB8AC3E}">
        <p14:creationId xmlns:p14="http://schemas.microsoft.com/office/powerpoint/2010/main" val="4097919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F01A62-E673-46B2-AEE1-F38FDCA0D2C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D23B109-00AA-4D45-9D99-6588F841B8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E9A7DB0-9EA5-456E-9CEF-571F5AA9B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1E1694C-130A-42D8-A29D-4C10887BF970}"/>
              </a:ext>
            </a:extLst>
          </p:cNvPr>
          <p:cNvSpPr>
            <a:spLocks noGrp="1"/>
          </p:cNvSpPr>
          <p:nvPr>
            <p:ph type="dt" sz="half" idx="10"/>
          </p:nvPr>
        </p:nvSpPr>
        <p:spPr/>
        <p:txBody>
          <a:bodyPr/>
          <a:lstStyle/>
          <a:p>
            <a:fld id="{9E41E81D-E7BE-4D5F-BDB5-81B365B8319B}" type="datetimeFigureOut">
              <a:rPr lang="fr-FR" smtClean="0"/>
              <a:t>02/05/2023</a:t>
            </a:fld>
            <a:endParaRPr lang="fr-FR"/>
          </a:p>
        </p:txBody>
      </p:sp>
      <p:sp>
        <p:nvSpPr>
          <p:cNvPr id="6" name="Espace réservé du pied de page 5">
            <a:extLst>
              <a:ext uri="{FF2B5EF4-FFF2-40B4-BE49-F238E27FC236}">
                <a16:creationId xmlns:a16="http://schemas.microsoft.com/office/drawing/2014/main" id="{B638E5D6-4271-4AF0-8609-E30946F928A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B1874E-F736-4E5C-AFC9-4FB85E827179}"/>
              </a:ext>
            </a:extLst>
          </p:cNvPr>
          <p:cNvSpPr>
            <a:spLocks noGrp="1"/>
          </p:cNvSpPr>
          <p:nvPr>
            <p:ph type="sldNum" sz="quarter" idx="12"/>
          </p:nvPr>
        </p:nvSpPr>
        <p:spPr/>
        <p:txBody>
          <a:bodyPr/>
          <a:lstStyle/>
          <a:p>
            <a:fld id="{2E23BE24-AB31-4AAA-B0F6-7EABFF98E53B}" type="slidenum">
              <a:rPr lang="fr-FR" smtClean="0"/>
              <a:t>‹N°›</a:t>
            </a:fld>
            <a:endParaRPr lang="fr-FR"/>
          </a:p>
        </p:txBody>
      </p:sp>
    </p:spTree>
    <p:extLst>
      <p:ext uri="{BB962C8B-B14F-4D97-AF65-F5344CB8AC3E}">
        <p14:creationId xmlns:p14="http://schemas.microsoft.com/office/powerpoint/2010/main" val="2104872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9" name="Espace réservé du contenu 4">
            <a:extLst>
              <a:ext uri="{FF2B5EF4-FFF2-40B4-BE49-F238E27FC236}">
                <a16:creationId xmlns:a16="http://schemas.microsoft.com/office/drawing/2014/main" id="{D2EF8BCA-9627-4F2A-8FA9-2542047EE2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384"/>
            <a:ext cx="12192000" cy="316082"/>
          </a:xfrm>
          <a:prstGeom prst="rect">
            <a:avLst/>
          </a:prstGeom>
        </p:spPr>
      </p:pic>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40F380A-9A08-4B9B-AE1E-E29048A1E40E}" type="datetimeFigureOut">
              <a:rPr lang="fr-FR" smtClean="0"/>
              <a:t>02/05/2023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EE23E7-B9D1-498E-866F-582C714D109D}" type="slidenum">
              <a:rPr lang="fr-FR" smtClean="0"/>
              <a:t>‹N°›</a:t>
            </a:fld>
            <a:endParaRPr lang="fr-FR"/>
          </a:p>
        </p:txBody>
      </p:sp>
      <p:sp>
        <p:nvSpPr>
          <p:cNvPr id="7" name="Titre 1">
            <a:extLst>
              <a:ext uri="{FF2B5EF4-FFF2-40B4-BE49-F238E27FC236}">
                <a16:creationId xmlns:a16="http://schemas.microsoft.com/office/drawing/2014/main" id="{73EB50A6-DFB4-4828-B711-D6208EF998DA}"/>
              </a:ext>
            </a:extLst>
          </p:cNvPr>
          <p:cNvSpPr txBox="1">
            <a:spLocks/>
          </p:cNvSpPr>
          <p:nvPr userDrawn="1"/>
        </p:nvSpPr>
        <p:spPr>
          <a:xfrm>
            <a:off x="407368" y="-35337"/>
            <a:ext cx="11665296" cy="360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1200" i="1" dirty="0">
                <a:solidFill>
                  <a:schemeClr val="bg1"/>
                </a:solidFill>
              </a:rPr>
              <a:t>Journée d’étude « sécheresses »/ 04 mai 2023 / Metz</a:t>
            </a:r>
          </a:p>
        </p:txBody>
      </p:sp>
      <p:sp>
        <p:nvSpPr>
          <p:cNvPr id="8" name="ZoneTexte 7">
            <a:extLst>
              <a:ext uri="{FF2B5EF4-FFF2-40B4-BE49-F238E27FC236}">
                <a16:creationId xmlns:a16="http://schemas.microsoft.com/office/drawing/2014/main" id="{6A915150-4BE5-41EA-9AEE-ADF4A2EDA2B5}"/>
              </a:ext>
            </a:extLst>
          </p:cNvPr>
          <p:cNvSpPr txBox="1"/>
          <p:nvPr userDrawn="1"/>
        </p:nvSpPr>
        <p:spPr>
          <a:xfrm rot="16200000">
            <a:off x="11230635" y="4030906"/>
            <a:ext cx="1707287" cy="215444"/>
          </a:xfrm>
          <a:prstGeom prst="rect">
            <a:avLst/>
          </a:prstGeom>
          <a:noFill/>
        </p:spPr>
        <p:txBody>
          <a:bodyPr wrap="square" rtlCol="0">
            <a:spAutoFit/>
          </a:bodyPr>
          <a:lstStyle/>
          <a:p>
            <a:r>
              <a:rPr lang="fr-FR" sz="800" i="1" dirty="0">
                <a:solidFill>
                  <a:schemeClr val="bg1">
                    <a:lumMod val="50000"/>
                  </a:schemeClr>
                </a:solidFill>
              </a:rPr>
              <a:t>AERM –François Bigorre 04/05/2023</a:t>
            </a:r>
          </a:p>
        </p:txBody>
      </p:sp>
      <p:pic>
        <p:nvPicPr>
          <p:cNvPr id="10" name="Picture 2">
            <a:extLst>
              <a:ext uri="{FF2B5EF4-FFF2-40B4-BE49-F238E27FC236}">
                <a16:creationId xmlns:a16="http://schemas.microsoft.com/office/drawing/2014/main" id="{3C525605-5F2E-419F-AFA8-0B453E2556D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84184" y="6221310"/>
            <a:ext cx="15240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637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1A46F-60F2-4222-B09D-2940A13F450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2D9BA51-D7AA-4A33-A23E-C1CA9A8570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42FE28D-D86A-438C-A3DF-0EDB07FCD4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842D9AE-6004-4797-BFDB-8F490E2A4ED5}"/>
              </a:ext>
            </a:extLst>
          </p:cNvPr>
          <p:cNvSpPr>
            <a:spLocks noGrp="1"/>
          </p:cNvSpPr>
          <p:nvPr>
            <p:ph type="dt" sz="half" idx="10"/>
          </p:nvPr>
        </p:nvSpPr>
        <p:spPr/>
        <p:txBody>
          <a:bodyPr/>
          <a:lstStyle/>
          <a:p>
            <a:fld id="{9E41E81D-E7BE-4D5F-BDB5-81B365B8319B}" type="datetimeFigureOut">
              <a:rPr lang="fr-FR" smtClean="0"/>
              <a:t>02/05/2023</a:t>
            </a:fld>
            <a:endParaRPr lang="fr-FR"/>
          </a:p>
        </p:txBody>
      </p:sp>
      <p:sp>
        <p:nvSpPr>
          <p:cNvPr id="6" name="Espace réservé du pied de page 5">
            <a:extLst>
              <a:ext uri="{FF2B5EF4-FFF2-40B4-BE49-F238E27FC236}">
                <a16:creationId xmlns:a16="http://schemas.microsoft.com/office/drawing/2014/main" id="{2323D001-D87F-4B3D-BA2C-22D4F59F9A9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18C839D-20AC-4689-97DC-35B6EA41308C}"/>
              </a:ext>
            </a:extLst>
          </p:cNvPr>
          <p:cNvSpPr>
            <a:spLocks noGrp="1"/>
          </p:cNvSpPr>
          <p:nvPr>
            <p:ph type="sldNum" sz="quarter" idx="12"/>
          </p:nvPr>
        </p:nvSpPr>
        <p:spPr/>
        <p:txBody>
          <a:bodyPr/>
          <a:lstStyle/>
          <a:p>
            <a:fld id="{2E23BE24-AB31-4AAA-B0F6-7EABFF98E53B}" type="slidenum">
              <a:rPr lang="fr-FR" smtClean="0"/>
              <a:t>‹N°›</a:t>
            </a:fld>
            <a:endParaRPr lang="fr-FR"/>
          </a:p>
        </p:txBody>
      </p:sp>
    </p:spTree>
    <p:extLst>
      <p:ext uri="{BB962C8B-B14F-4D97-AF65-F5344CB8AC3E}">
        <p14:creationId xmlns:p14="http://schemas.microsoft.com/office/powerpoint/2010/main" val="2429756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498AEA-7F0F-4B67-BCF5-B438D0B8F71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4F24B17-98CC-407F-9A42-E603A0D01C2E}"/>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0758B3-E2C1-404E-8D20-C29FF6720A55}"/>
              </a:ext>
            </a:extLst>
          </p:cNvPr>
          <p:cNvSpPr>
            <a:spLocks noGrp="1"/>
          </p:cNvSpPr>
          <p:nvPr>
            <p:ph type="dt" sz="half" idx="10"/>
          </p:nvPr>
        </p:nvSpPr>
        <p:spPr/>
        <p:txBody>
          <a:bodyPr/>
          <a:lstStyle/>
          <a:p>
            <a:fld id="{9E41E81D-E7BE-4D5F-BDB5-81B365B8319B}" type="datetimeFigureOut">
              <a:rPr lang="fr-FR" smtClean="0"/>
              <a:t>02/05/2023</a:t>
            </a:fld>
            <a:endParaRPr lang="fr-FR"/>
          </a:p>
        </p:txBody>
      </p:sp>
      <p:sp>
        <p:nvSpPr>
          <p:cNvPr id="5" name="Espace réservé du pied de page 4">
            <a:extLst>
              <a:ext uri="{FF2B5EF4-FFF2-40B4-BE49-F238E27FC236}">
                <a16:creationId xmlns:a16="http://schemas.microsoft.com/office/drawing/2014/main" id="{DF3ECC83-C1B5-4E10-839C-F97CFB7AB7E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B90963-0A5A-4DBA-AC47-5D68DA7AC339}"/>
              </a:ext>
            </a:extLst>
          </p:cNvPr>
          <p:cNvSpPr>
            <a:spLocks noGrp="1"/>
          </p:cNvSpPr>
          <p:nvPr>
            <p:ph type="sldNum" sz="quarter" idx="12"/>
          </p:nvPr>
        </p:nvSpPr>
        <p:spPr/>
        <p:txBody>
          <a:bodyPr/>
          <a:lstStyle/>
          <a:p>
            <a:fld id="{2E23BE24-AB31-4AAA-B0F6-7EABFF98E53B}" type="slidenum">
              <a:rPr lang="fr-FR" smtClean="0"/>
              <a:t>‹N°›</a:t>
            </a:fld>
            <a:endParaRPr lang="fr-FR"/>
          </a:p>
        </p:txBody>
      </p:sp>
    </p:spTree>
    <p:extLst>
      <p:ext uri="{BB962C8B-B14F-4D97-AF65-F5344CB8AC3E}">
        <p14:creationId xmlns:p14="http://schemas.microsoft.com/office/powerpoint/2010/main" val="1380582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62C5665-E53B-4092-970A-BFB79D67DEC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ABE6C33-CB7C-4F61-B238-8F1D5019CBBE}"/>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EA83CE-8D8F-4907-ACA9-00BBDDB52A0B}"/>
              </a:ext>
            </a:extLst>
          </p:cNvPr>
          <p:cNvSpPr>
            <a:spLocks noGrp="1"/>
          </p:cNvSpPr>
          <p:nvPr>
            <p:ph type="dt" sz="half" idx="10"/>
          </p:nvPr>
        </p:nvSpPr>
        <p:spPr/>
        <p:txBody>
          <a:bodyPr/>
          <a:lstStyle/>
          <a:p>
            <a:fld id="{9E41E81D-E7BE-4D5F-BDB5-81B365B8319B}" type="datetimeFigureOut">
              <a:rPr lang="fr-FR" smtClean="0"/>
              <a:t>02/05/2023</a:t>
            </a:fld>
            <a:endParaRPr lang="fr-FR"/>
          </a:p>
        </p:txBody>
      </p:sp>
      <p:sp>
        <p:nvSpPr>
          <p:cNvPr id="5" name="Espace réservé du pied de page 4">
            <a:extLst>
              <a:ext uri="{FF2B5EF4-FFF2-40B4-BE49-F238E27FC236}">
                <a16:creationId xmlns:a16="http://schemas.microsoft.com/office/drawing/2014/main" id="{C4BB514B-3D53-414A-9922-26385C57A9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8941FA-7B2F-4B8C-A353-AC6422D7245C}"/>
              </a:ext>
            </a:extLst>
          </p:cNvPr>
          <p:cNvSpPr>
            <a:spLocks noGrp="1"/>
          </p:cNvSpPr>
          <p:nvPr>
            <p:ph type="sldNum" sz="quarter" idx="12"/>
          </p:nvPr>
        </p:nvSpPr>
        <p:spPr/>
        <p:txBody>
          <a:bodyPr/>
          <a:lstStyle/>
          <a:p>
            <a:fld id="{2E23BE24-AB31-4AAA-B0F6-7EABFF98E53B}" type="slidenum">
              <a:rPr lang="fr-FR" smtClean="0"/>
              <a:t>‹N°›</a:t>
            </a:fld>
            <a:endParaRPr lang="fr-FR"/>
          </a:p>
        </p:txBody>
      </p:sp>
    </p:spTree>
    <p:extLst>
      <p:ext uri="{BB962C8B-B14F-4D97-AF65-F5344CB8AC3E}">
        <p14:creationId xmlns:p14="http://schemas.microsoft.com/office/powerpoint/2010/main" val="913829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C7586D-181D-4C0C-9314-56032640703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50B29B5-10C3-43BF-9D27-C51C8AB3A9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FDE2F1C-C9EC-45BD-A045-AD35EBA1FA6E}"/>
              </a:ext>
            </a:extLst>
          </p:cNvPr>
          <p:cNvSpPr>
            <a:spLocks noGrp="1"/>
          </p:cNvSpPr>
          <p:nvPr>
            <p:ph type="dt" sz="half" idx="10"/>
          </p:nvPr>
        </p:nvSpPr>
        <p:spPr/>
        <p:txBody>
          <a:bodyPr/>
          <a:lstStyle/>
          <a:p>
            <a:fld id="{936067BE-916F-4CD4-8599-3E6FAF0C9FA5}" type="datetimeFigureOut">
              <a:rPr lang="fr-FR" smtClean="0"/>
              <a:t>02/05/2023</a:t>
            </a:fld>
            <a:endParaRPr lang="fr-FR"/>
          </a:p>
        </p:txBody>
      </p:sp>
      <p:sp>
        <p:nvSpPr>
          <p:cNvPr id="5" name="Espace réservé du pied de page 4">
            <a:extLst>
              <a:ext uri="{FF2B5EF4-FFF2-40B4-BE49-F238E27FC236}">
                <a16:creationId xmlns:a16="http://schemas.microsoft.com/office/drawing/2014/main" id="{75BD2CCA-2083-43F6-B7AC-703CE1BE6B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973C6E4-D74A-47F8-995F-5C38DDF3AD73}"/>
              </a:ext>
            </a:extLst>
          </p:cNvPr>
          <p:cNvSpPr>
            <a:spLocks noGrp="1"/>
          </p:cNvSpPr>
          <p:nvPr>
            <p:ph type="sldNum" sz="quarter" idx="12"/>
          </p:nvPr>
        </p:nvSpPr>
        <p:spPr/>
        <p:txBody>
          <a:bodyPr/>
          <a:lstStyle/>
          <a:p>
            <a:fld id="{EFDDB878-E4E4-4DB8-BD00-FA080300762F}" type="slidenum">
              <a:rPr lang="fr-FR" smtClean="0"/>
              <a:t>‹N°›</a:t>
            </a:fld>
            <a:endParaRPr lang="fr-FR"/>
          </a:p>
        </p:txBody>
      </p:sp>
    </p:spTree>
    <p:extLst>
      <p:ext uri="{BB962C8B-B14F-4D97-AF65-F5344CB8AC3E}">
        <p14:creationId xmlns:p14="http://schemas.microsoft.com/office/powerpoint/2010/main" val="1312960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2E09C-8263-4422-A0B2-C4842FD99CA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FCE7A13-528C-411F-A5AF-4F51961A8F11}"/>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06DDE2-4F7C-4DA7-AA95-427298659B73}"/>
              </a:ext>
            </a:extLst>
          </p:cNvPr>
          <p:cNvSpPr>
            <a:spLocks noGrp="1"/>
          </p:cNvSpPr>
          <p:nvPr>
            <p:ph type="dt" sz="half" idx="10"/>
          </p:nvPr>
        </p:nvSpPr>
        <p:spPr/>
        <p:txBody>
          <a:bodyPr/>
          <a:lstStyle/>
          <a:p>
            <a:fld id="{936067BE-916F-4CD4-8599-3E6FAF0C9FA5}" type="datetimeFigureOut">
              <a:rPr lang="fr-FR" smtClean="0"/>
              <a:t>02/05/2023</a:t>
            </a:fld>
            <a:endParaRPr lang="fr-FR"/>
          </a:p>
        </p:txBody>
      </p:sp>
      <p:sp>
        <p:nvSpPr>
          <p:cNvPr id="5" name="Espace réservé du pied de page 4">
            <a:extLst>
              <a:ext uri="{FF2B5EF4-FFF2-40B4-BE49-F238E27FC236}">
                <a16:creationId xmlns:a16="http://schemas.microsoft.com/office/drawing/2014/main" id="{EEA39D9A-B859-42AE-8EB8-0A194283E5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C1E416A-F95D-47FF-BDB1-4513AA1AD0C2}"/>
              </a:ext>
            </a:extLst>
          </p:cNvPr>
          <p:cNvSpPr>
            <a:spLocks noGrp="1"/>
          </p:cNvSpPr>
          <p:nvPr>
            <p:ph type="sldNum" sz="quarter" idx="12"/>
          </p:nvPr>
        </p:nvSpPr>
        <p:spPr/>
        <p:txBody>
          <a:bodyPr/>
          <a:lstStyle/>
          <a:p>
            <a:fld id="{EFDDB878-E4E4-4DB8-BD00-FA080300762F}" type="slidenum">
              <a:rPr lang="fr-FR" smtClean="0"/>
              <a:t>‹N°›</a:t>
            </a:fld>
            <a:endParaRPr lang="fr-FR"/>
          </a:p>
        </p:txBody>
      </p:sp>
    </p:spTree>
    <p:extLst>
      <p:ext uri="{BB962C8B-B14F-4D97-AF65-F5344CB8AC3E}">
        <p14:creationId xmlns:p14="http://schemas.microsoft.com/office/powerpoint/2010/main" val="1872680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1D4CD9-6653-47E1-A890-9C5AB061222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109F32F-2285-4231-A2C3-6006C3C048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A9368617-2723-464E-932D-BC0956AB4739}"/>
              </a:ext>
            </a:extLst>
          </p:cNvPr>
          <p:cNvSpPr>
            <a:spLocks noGrp="1"/>
          </p:cNvSpPr>
          <p:nvPr>
            <p:ph type="dt" sz="half" idx="10"/>
          </p:nvPr>
        </p:nvSpPr>
        <p:spPr/>
        <p:txBody>
          <a:bodyPr/>
          <a:lstStyle/>
          <a:p>
            <a:fld id="{936067BE-916F-4CD4-8599-3E6FAF0C9FA5}" type="datetimeFigureOut">
              <a:rPr lang="fr-FR" smtClean="0"/>
              <a:t>02/05/2023</a:t>
            </a:fld>
            <a:endParaRPr lang="fr-FR"/>
          </a:p>
        </p:txBody>
      </p:sp>
      <p:sp>
        <p:nvSpPr>
          <p:cNvPr id="5" name="Espace réservé du pied de page 4">
            <a:extLst>
              <a:ext uri="{FF2B5EF4-FFF2-40B4-BE49-F238E27FC236}">
                <a16:creationId xmlns:a16="http://schemas.microsoft.com/office/drawing/2014/main" id="{0A917504-71B3-43D5-906F-C2D840000C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BE5B93-D23A-46A7-AB53-3F196C479E5E}"/>
              </a:ext>
            </a:extLst>
          </p:cNvPr>
          <p:cNvSpPr>
            <a:spLocks noGrp="1"/>
          </p:cNvSpPr>
          <p:nvPr>
            <p:ph type="sldNum" sz="quarter" idx="12"/>
          </p:nvPr>
        </p:nvSpPr>
        <p:spPr/>
        <p:txBody>
          <a:bodyPr/>
          <a:lstStyle/>
          <a:p>
            <a:fld id="{EFDDB878-E4E4-4DB8-BD00-FA080300762F}" type="slidenum">
              <a:rPr lang="fr-FR" smtClean="0"/>
              <a:t>‹N°›</a:t>
            </a:fld>
            <a:endParaRPr lang="fr-FR"/>
          </a:p>
        </p:txBody>
      </p:sp>
    </p:spTree>
    <p:extLst>
      <p:ext uri="{BB962C8B-B14F-4D97-AF65-F5344CB8AC3E}">
        <p14:creationId xmlns:p14="http://schemas.microsoft.com/office/powerpoint/2010/main" val="1939171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A6B0F1-0822-45AB-BAB5-7523E47D2A4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5C44EB9-F8E4-4601-8006-6833466F804D}"/>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C50D2A0-C8C1-476C-92CD-A540E3D1AE5E}"/>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0062B81-530C-4E0E-9348-3E6A4BD7A931}"/>
              </a:ext>
            </a:extLst>
          </p:cNvPr>
          <p:cNvSpPr>
            <a:spLocks noGrp="1"/>
          </p:cNvSpPr>
          <p:nvPr>
            <p:ph type="dt" sz="half" idx="10"/>
          </p:nvPr>
        </p:nvSpPr>
        <p:spPr/>
        <p:txBody>
          <a:bodyPr/>
          <a:lstStyle/>
          <a:p>
            <a:fld id="{936067BE-916F-4CD4-8599-3E6FAF0C9FA5}" type="datetimeFigureOut">
              <a:rPr lang="fr-FR" smtClean="0"/>
              <a:t>02/05/2023</a:t>
            </a:fld>
            <a:endParaRPr lang="fr-FR"/>
          </a:p>
        </p:txBody>
      </p:sp>
      <p:sp>
        <p:nvSpPr>
          <p:cNvPr id="6" name="Espace réservé du pied de page 5">
            <a:extLst>
              <a:ext uri="{FF2B5EF4-FFF2-40B4-BE49-F238E27FC236}">
                <a16:creationId xmlns:a16="http://schemas.microsoft.com/office/drawing/2014/main" id="{D6F1D381-16F8-43D4-917D-C58F5EC206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061A071-3039-4AF6-B6DA-C2D725C88050}"/>
              </a:ext>
            </a:extLst>
          </p:cNvPr>
          <p:cNvSpPr>
            <a:spLocks noGrp="1"/>
          </p:cNvSpPr>
          <p:nvPr>
            <p:ph type="sldNum" sz="quarter" idx="12"/>
          </p:nvPr>
        </p:nvSpPr>
        <p:spPr/>
        <p:txBody>
          <a:bodyPr/>
          <a:lstStyle/>
          <a:p>
            <a:fld id="{EFDDB878-E4E4-4DB8-BD00-FA080300762F}" type="slidenum">
              <a:rPr lang="fr-FR" smtClean="0"/>
              <a:t>‹N°›</a:t>
            </a:fld>
            <a:endParaRPr lang="fr-FR"/>
          </a:p>
        </p:txBody>
      </p:sp>
    </p:spTree>
    <p:extLst>
      <p:ext uri="{BB962C8B-B14F-4D97-AF65-F5344CB8AC3E}">
        <p14:creationId xmlns:p14="http://schemas.microsoft.com/office/powerpoint/2010/main" val="151155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5C6DC8-EAA7-4876-BE58-5EF9A5BAD67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B3D4C2A-F7A0-44BC-9106-F3765DA5C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F9018D19-3832-4EB7-AAE1-4EBBED60A1AA}"/>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196337B-B953-426A-9085-884DFFE55A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C34B61EC-3356-4D73-8DE8-8F1EEB123E5E}"/>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A67A43B-162A-4FFE-BE3E-3ABBE979490F}"/>
              </a:ext>
            </a:extLst>
          </p:cNvPr>
          <p:cNvSpPr>
            <a:spLocks noGrp="1"/>
          </p:cNvSpPr>
          <p:nvPr>
            <p:ph type="dt" sz="half" idx="10"/>
          </p:nvPr>
        </p:nvSpPr>
        <p:spPr/>
        <p:txBody>
          <a:bodyPr/>
          <a:lstStyle/>
          <a:p>
            <a:fld id="{936067BE-916F-4CD4-8599-3E6FAF0C9FA5}" type="datetimeFigureOut">
              <a:rPr lang="fr-FR" smtClean="0"/>
              <a:t>02/05/2023</a:t>
            </a:fld>
            <a:endParaRPr lang="fr-FR"/>
          </a:p>
        </p:txBody>
      </p:sp>
      <p:sp>
        <p:nvSpPr>
          <p:cNvPr id="8" name="Espace réservé du pied de page 7">
            <a:extLst>
              <a:ext uri="{FF2B5EF4-FFF2-40B4-BE49-F238E27FC236}">
                <a16:creationId xmlns:a16="http://schemas.microsoft.com/office/drawing/2014/main" id="{4B2799BA-516A-434E-AE70-6145E6DB7A2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F1EF917-AFB3-46DF-9693-40F26B8D050C}"/>
              </a:ext>
            </a:extLst>
          </p:cNvPr>
          <p:cNvSpPr>
            <a:spLocks noGrp="1"/>
          </p:cNvSpPr>
          <p:nvPr>
            <p:ph type="sldNum" sz="quarter" idx="12"/>
          </p:nvPr>
        </p:nvSpPr>
        <p:spPr/>
        <p:txBody>
          <a:bodyPr/>
          <a:lstStyle/>
          <a:p>
            <a:fld id="{EFDDB878-E4E4-4DB8-BD00-FA080300762F}" type="slidenum">
              <a:rPr lang="fr-FR" smtClean="0"/>
              <a:t>‹N°›</a:t>
            </a:fld>
            <a:endParaRPr lang="fr-FR"/>
          </a:p>
        </p:txBody>
      </p:sp>
    </p:spTree>
    <p:extLst>
      <p:ext uri="{BB962C8B-B14F-4D97-AF65-F5344CB8AC3E}">
        <p14:creationId xmlns:p14="http://schemas.microsoft.com/office/powerpoint/2010/main" val="1147142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D76CE7-F356-41C4-8B18-66D8880B527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688AB3F-EB86-4BC2-81CF-7EB280BC9393}"/>
              </a:ext>
            </a:extLst>
          </p:cNvPr>
          <p:cNvSpPr>
            <a:spLocks noGrp="1"/>
          </p:cNvSpPr>
          <p:nvPr>
            <p:ph type="dt" sz="half" idx="10"/>
          </p:nvPr>
        </p:nvSpPr>
        <p:spPr/>
        <p:txBody>
          <a:bodyPr/>
          <a:lstStyle/>
          <a:p>
            <a:fld id="{936067BE-916F-4CD4-8599-3E6FAF0C9FA5}" type="datetimeFigureOut">
              <a:rPr lang="fr-FR" smtClean="0"/>
              <a:t>02/05/2023</a:t>
            </a:fld>
            <a:endParaRPr lang="fr-FR"/>
          </a:p>
        </p:txBody>
      </p:sp>
      <p:sp>
        <p:nvSpPr>
          <p:cNvPr id="4" name="Espace réservé du pied de page 3">
            <a:extLst>
              <a:ext uri="{FF2B5EF4-FFF2-40B4-BE49-F238E27FC236}">
                <a16:creationId xmlns:a16="http://schemas.microsoft.com/office/drawing/2014/main" id="{C79612FF-0496-4243-A554-B2F58B0DA63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16BFDE9-7590-41C7-957A-599146B36C19}"/>
              </a:ext>
            </a:extLst>
          </p:cNvPr>
          <p:cNvSpPr>
            <a:spLocks noGrp="1"/>
          </p:cNvSpPr>
          <p:nvPr>
            <p:ph type="sldNum" sz="quarter" idx="12"/>
          </p:nvPr>
        </p:nvSpPr>
        <p:spPr/>
        <p:txBody>
          <a:bodyPr/>
          <a:lstStyle/>
          <a:p>
            <a:fld id="{EFDDB878-E4E4-4DB8-BD00-FA080300762F}" type="slidenum">
              <a:rPr lang="fr-FR" smtClean="0"/>
              <a:t>‹N°›</a:t>
            </a:fld>
            <a:endParaRPr lang="fr-FR"/>
          </a:p>
        </p:txBody>
      </p:sp>
    </p:spTree>
    <p:extLst>
      <p:ext uri="{BB962C8B-B14F-4D97-AF65-F5344CB8AC3E}">
        <p14:creationId xmlns:p14="http://schemas.microsoft.com/office/powerpoint/2010/main" val="3967654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BFA0344-E02E-4903-964E-E2C317AAF2D5}"/>
              </a:ext>
            </a:extLst>
          </p:cNvPr>
          <p:cNvSpPr>
            <a:spLocks noGrp="1"/>
          </p:cNvSpPr>
          <p:nvPr>
            <p:ph type="dt" sz="half" idx="10"/>
          </p:nvPr>
        </p:nvSpPr>
        <p:spPr/>
        <p:txBody>
          <a:bodyPr/>
          <a:lstStyle/>
          <a:p>
            <a:fld id="{936067BE-916F-4CD4-8599-3E6FAF0C9FA5}" type="datetimeFigureOut">
              <a:rPr lang="fr-FR" smtClean="0"/>
              <a:t>02/05/2023</a:t>
            </a:fld>
            <a:endParaRPr lang="fr-FR"/>
          </a:p>
        </p:txBody>
      </p:sp>
      <p:sp>
        <p:nvSpPr>
          <p:cNvPr id="3" name="Espace réservé du pied de page 2">
            <a:extLst>
              <a:ext uri="{FF2B5EF4-FFF2-40B4-BE49-F238E27FC236}">
                <a16:creationId xmlns:a16="http://schemas.microsoft.com/office/drawing/2014/main" id="{C3462A4A-8295-4CE3-9F16-D0BED35B145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D2F1A53-2B09-4364-AEA3-957E3CB5D805}"/>
              </a:ext>
            </a:extLst>
          </p:cNvPr>
          <p:cNvSpPr>
            <a:spLocks noGrp="1"/>
          </p:cNvSpPr>
          <p:nvPr>
            <p:ph type="sldNum" sz="quarter" idx="12"/>
          </p:nvPr>
        </p:nvSpPr>
        <p:spPr/>
        <p:txBody>
          <a:bodyPr/>
          <a:lstStyle/>
          <a:p>
            <a:fld id="{EFDDB878-E4E4-4DB8-BD00-FA080300762F}" type="slidenum">
              <a:rPr lang="fr-FR" smtClean="0"/>
              <a:t>‹N°›</a:t>
            </a:fld>
            <a:endParaRPr lang="fr-FR"/>
          </a:p>
        </p:txBody>
      </p:sp>
    </p:spTree>
    <p:extLst>
      <p:ext uri="{BB962C8B-B14F-4D97-AF65-F5344CB8AC3E}">
        <p14:creationId xmlns:p14="http://schemas.microsoft.com/office/powerpoint/2010/main" val="172407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B40F380A-9A08-4B9B-AE1E-E29048A1E40E}" type="datetimeFigureOut">
              <a:rPr lang="fr-FR" smtClean="0"/>
              <a:t>28/04/2023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EE23E7-B9D1-498E-866F-582C714D109D}" type="slidenum">
              <a:rPr lang="fr-FR" smtClean="0"/>
              <a:t>‹N°›</a:t>
            </a:fld>
            <a:endParaRPr lang="fr-FR"/>
          </a:p>
        </p:txBody>
      </p:sp>
    </p:spTree>
    <p:extLst>
      <p:ext uri="{BB962C8B-B14F-4D97-AF65-F5344CB8AC3E}">
        <p14:creationId xmlns:p14="http://schemas.microsoft.com/office/powerpoint/2010/main" val="3690391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D578A0-51CE-41B1-A66D-04AC7059F18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62F2AD2-1503-4E2C-9073-42E37FFF97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D3405F6-D765-48ED-8FE4-B8513964D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3443BFB-386C-41B4-9623-EFA7A57372D9}"/>
              </a:ext>
            </a:extLst>
          </p:cNvPr>
          <p:cNvSpPr>
            <a:spLocks noGrp="1"/>
          </p:cNvSpPr>
          <p:nvPr>
            <p:ph type="dt" sz="half" idx="10"/>
          </p:nvPr>
        </p:nvSpPr>
        <p:spPr/>
        <p:txBody>
          <a:bodyPr/>
          <a:lstStyle/>
          <a:p>
            <a:fld id="{936067BE-916F-4CD4-8599-3E6FAF0C9FA5}" type="datetimeFigureOut">
              <a:rPr lang="fr-FR" smtClean="0"/>
              <a:t>02/05/2023</a:t>
            </a:fld>
            <a:endParaRPr lang="fr-FR"/>
          </a:p>
        </p:txBody>
      </p:sp>
      <p:sp>
        <p:nvSpPr>
          <p:cNvPr id="6" name="Espace réservé du pied de page 5">
            <a:extLst>
              <a:ext uri="{FF2B5EF4-FFF2-40B4-BE49-F238E27FC236}">
                <a16:creationId xmlns:a16="http://schemas.microsoft.com/office/drawing/2014/main" id="{808D24BF-23DB-40A0-88EC-BFF551E145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6F99C73-149B-4160-B0CF-2422C81838A7}"/>
              </a:ext>
            </a:extLst>
          </p:cNvPr>
          <p:cNvSpPr>
            <a:spLocks noGrp="1"/>
          </p:cNvSpPr>
          <p:nvPr>
            <p:ph type="sldNum" sz="quarter" idx="12"/>
          </p:nvPr>
        </p:nvSpPr>
        <p:spPr/>
        <p:txBody>
          <a:bodyPr/>
          <a:lstStyle/>
          <a:p>
            <a:fld id="{EFDDB878-E4E4-4DB8-BD00-FA080300762F}" type="slidenum">
              <a:rPr lang="fr-FR" smtClean="0"/>
              <a:t>‹N°›</a:t>
            </a:fld>
            <a:endParaRPr lang="fr-FR"/>
          </a:p>
        </p:txBody>
      </p:sp>
    </p:spTree>
    <p:extLst>
      <p:ext uri="{BB962C8B-B14F-4D97-AF65-F5344CB8AC3E}">
        <p14:creationId xmlns:p14="http://schemas.microsoft.com/office/powerpoint/2010/main" val="3296019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AEED21-CF1A-43A5-96DA-B7477BBB887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4BF9694-80A8-4152-8414-6F7443093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9836B61-B64F-4CF0-B12F-FE97590A1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1A07416-1832-4C0C-8C08-9A7BE0BA911B}"/>
              </a:ext>
            </a:extLst>
          </p:cNvPr>
          <p:cNvSpPr>
            <a:spLocks noGrp="1"/>
          </p:cNvSpPr>
          <p:nvPr>
            <p:ph type="dt" sz="half" idx="10"/>
          </p:nvPr>
        </p:nvSpPr>
        <p:spPr/>
        <p:txBody>
          <a:bodyPr/>
          <a:lstStyle/>
          <a:p>
            <a:fld id="{936067BE-916F-4CD4-8599-3E6FAF0C9FA5}" type="datetimeFigureOut">
              <a:rPr lang="fr-FR" smtClean="0"/>
              <a:t>02/05/2023</a:t>
            </a:fld>
            <a:endParaRPr lang="fr-FR"/>
          </a:p>
        </p:txBody>
      </p:sp>
      <p:sp>
        <p:nvSpPr>
          <p:cNvPr id="6" name="Espace réservé du pied de page 5">
            <a:extLst>
              <a:ext uri="{FF2B5EF4-FFF2-40B4-BE49-F238E27FC236}">
                <a16:creationId xmlns:a16="http://schemas.microsoft.com/office/drawing/2014/main" id="{A9CF8FC6-CDCD-4110-AE27-450C90048F9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9F28AD6-DDA3-41E2-AFA0-83BAF059A354}"/>
              </a:ext>
            </a:extLst>
          </p:cNvPr>
          <p:cNvSpPr>
            <a:spLocks noGrp="1"/>
          </p:cNvSpPr>
          <p:nvPr>
            <p:ph type="sldNum" sz="quarter" idx="12"/>
          </p:nvPr>
        </p:nvSpPr>
        <p:spPr/>
        <p:txBody>
          <a:bodyPr/>
          <a:lstStyle/>
          <a:p>
            <a:fld id="{EFDDB878-E4E4-4DB8-BD00-FA080300762F}" type="slidenum">
              <a:rPr lang="fr-FR" smtClean="0"/>
              <a:t>‹N°›</a:t>
            </a:fld>
            <a:endParaRPr lang="fr-FR"/>
          </a:p>
        </p:txBody>
      </p:sp>
    </p:spTree>
    <p:extLst>
      <p:ext uri="{BB962C8B-B14F-4D97-AF65-F5344CB8AC3E}">
        <p14:creationId xmlns:p14="http://schemas.microsoft.com/office/powerpoint/2010/main" val="822117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EDA836-232F-49E5-BCB0-C1D6E45F43B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CBB383B-BB4C-41EA-B5C9-429A1143A15F}"/>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623322-FA47-4BCB-82E7-9D336CC7D0AF}"/>
              </a:ext>
            </a:extLst>
          </p:cNvPr>
          <p:cNvSpPr>
            <a:spLocks noGrp="1"/>
          </p:cNvSpPr>
          <p:nvPr>
            <p:ph type="dt" sz="half" idx="10"/>
          </p:nvPr>
        </p:nvSpPr>
        <p:spPr/>
        <p:txBody>
          <a:bodyPr/>
          <a:lstStyle/>
          <a:p>
            <a:fld id="{936067BE-916F-4CD4-8599-3E6FAF0C9FA5}" type="datetimeFigureOut">
              <a:rPr lang="fr-FR" smtClean="0"/>
              <a:t>02/05/2023</a:t>
            </a:fld>
            <a:endParaRPr lang="fr-FR"/>
          </a:p>
        </p:txBody>
      </p:sp>
      <p:sp>
        <p:nvSpPr>
          <p:cNvPr id="5" name="Espace réservé du pied de page 4">
            <a:extLst>
              <a:ext uri="{FF2B5EF4-FFF2-40B4-BE49-F238E27FC236}">
                <a16:creationId xmlns:a16="http://schemas.microsoft.com/office/drawing/2014/main" id="{39F3FAD2-0611-46D0-B5A0-C3BD83DAE9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9C4B7B-2D35-47A9-B4BF-0FAED4E99BB0}"/>
              </a:ext>
            </a:extLst>
          </p:cNvPr>
          <p:cNvSpPr>
            <a:spLocks noGrp="1"/>
          </p:cNvSpPr>
          <p:nvPr>
            <p:ph type="sldNum" sz="quarter" idx="12"/>
          </p:nvPr>
        </p:nvSpPr>
        <p:spPr/>
        <p:txBody>
          <a:bodyPr/>
          <a:lstStyle/>
          <a:p>
            <a:fld id="{EFDDB878-E4E4-4DB8-BD00-FA080300762F}" type="slidenum">
              <a:rPr lang="fr-FR" smtClean="0"/>
              <a:t>‹N°›</a:t>
            </a:fld>
            <a:endParaRPr lang="fr-FR"/>
          </a:p>
        </p:txBody>
      </p:sp>
    </p:spTree>
    <p:extLst>
      <p:ext uri="{BB962C8B-B14F-4D97-AF65-F5344CB8AC3E}">
        <p14:creationId xmlns:p14="http://schemas.microsoft.com/office/powerpoint/2010/main" val="1289531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3780AD6-45FF-4D0E-8783-E47433DEC7A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79D1E08-6BD5-4F0C-ABCF-4EE826B6AE57}"/>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DC4901D-868F-4BDF-B118-B130C493BE7E}"/>
              </a:ext>
            </a:extLst>
          </p:cNvPr>
          <p:cNvSpPr>
            <a:spLocks noGrp="1"/>
          </p:cNvSpPr>
          <p:nvPr>
            <p:ph type="dt" sz="half" idx="10"/>
          </p:nvPr>
        </p:nvSpPr>
        <p:spPr/>
        <p:txBody>
          <a:bodyPr/>
          <a:lstStyle/>
          <a:p>
            <a:fld id="{936067BE-916F-4CD4-8599-3E6FAF0C9FA5}" type="datetimeFigureOut">
              <a:rPr lang="fr-FR" smtClean="0"/>
              <a:t>02/05/2023</a:t>
            </a:fld>
            <a:endParaRPr lang="fr-FR"/>
          </a:p>
        </p:txBody>
      </p:sp>
      <p:sp>
        <p:nvSpPr>
          <p:cNvPr id="5" name="Espace réservé du pied de page 4">
            <a:extLst>
              <a:ext uri="{FF2B5EF4-FFF2-40B4-BE49-F238E27FC236}">
                <a16:creationId xmlns:a16="http://schemas.microsoft.com/office/drawing/2014/main" id="{02317E93-86DD-401D-AC66-BE2DD1F3D1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70DF4E-73B9-45FE-8AB4-D89D2F628BFC}"/>
              </a:ext>
            </a:extLst>
          </p:cNvPr>
          <p:cNvSpPr>
            <a:spLocks noGrp="1"/>
          </p:cNvSpPr>
          <p:nvPr>
            <p:ph type="sldNum" sz="quarter" idx="12"/>
          </p:nvPr>
        </p:nvSpPr>
        <p:spPr/>
        <p:txBody>
          <a:bodyPr/>
          <a:lstStyle/>
          <a:p>
            <a:fld id="{EFDDB878-E4E4-4DB8-BD00-FA080300762F}" type="slidenum">
              <a:rPr lang="fr-FR" smtClean="0"/>
              <a:t>‹N°›</a:t>
            </a:fld>
            <a:endParaRPr lang="fr-FR"/>
          </a:p>
        </p:txBody>
      </p:sp>
    </p:spTree>
    <p:extLst>
      <p:ext uri="{BB962C8B-B14F-4D97-AF65-F5344CB8AC3E}">
        <p14:creationId xmlns:p14="http://schemas.microsoft.com/office/powerpoint/2010/main" val="2831474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40F380A-9A08-4B9B-AE1E-E29048A1E40E}" type="datetimeFigureOut">
              <a:rPr lang="fr-FR" smtClean="0"/>
              <a:t>28/04/2023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EE23E7-B9D1-498E-866F-582C714D109D}" type="slidenum">
              <a:rPr lang="fr-FR" smtClean="0"/>
              <a:t>‹N°›</a:t>
            </a:fld>
            <a:endParaRPr lang="fr-FR"/>
          </a:p>
        </p:txBody>
      </p:sp>
    </p:spTree>
    <p:extLst>
      <p:ext uri="{BB962C8B-B14F-4D97-AF65-F5344CB8AC3E}">
        <p14:creationId xmlns:p14="http://schemas.microsoft.com/office/powerpoint/2010/main" val="3769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40F380A-9A08-4B9B-AE1E-E29048A1E40E}" type="datetimeFigureOut">
              <a:rPr lang="fr-FR" smtClean="0"/>
              <a:t>28/04/2023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6EE23E7-B9D1-498E-866F-582C714D109D}" type="slidenum">
              <a:rPr lang="fr-FR" smtClean="0"/>
              <a:t>‹N°›</a:t>
            </a:fld>
            <a:endParaRPr lang="fr-FR"/>
          </a:p>
        </p:txBody>
      </p:sp>
    </p:spTree>
    <p:extLst>
      <p:ext uri="{BB962C8B-B14F-4D97-AF65-F5344CB8AC3E}">
        <p14:creationId xmlns:p14="http://schemas.microsoft.com/office/powerpoint/2010/main" val="310720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40F380A-9A08-4B9B-AE1E-E29048A1E40E}" type="datetimeFigureOut">
              <a:rPr lang="fr-FR" smtClean="0"/>
              <a:t>28/04/2023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6EE23E7-B9D1-498E-866F-582C714D109D}" type="slidenum">
              <a:rPr lang="fr-FR" smtClean="0"/>
              <a:t>‹N°›</a:t>
            </a:fld>
            <a:endParaRPr lang="fr-FR"/>
          </a:p>
        </p:txBody>
      </p:sp>
    </p:spTree>
    <p:extLst>
      <p:ext uri="{BB962C8B-B14F-4D97-AF65-F5344CB8AC3E}">
        <p14:creationId xmlns:p14="http://schemas.microsoft.com/office/powerpoint/2010/main" val="107227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0F380A-9A08-4B9B-AE1E-E29048A1E40E}" type="datetimeFigureOut">
              <a:rPr lang="fr-FR" smtClean="0"/>
              <a:t>28/04/2023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6EE23E7-B9D1-498E-866F-582C714D109D}" type="slidenum">
              <a:rPr lang="fr-FR" smtClean="0"/>
              <a:t>‹N°›</a:t>
            </a:fld>
            <a:endParaRPr lang="fr-FR"/>
          </a:p>
        </p:txBody>
      </p:sp>
    </p:spTree>
    <p:extLst>
      <p:ext uri="{BB962C8B-B14F-4D97-AF65-F5344CB8AC3E}">
        <p14:creationId xmlns:p14="http://schemas.microsoft.com/office/powerpoint/2010/main" val="102090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40F380A-9A08-4B9B-AE1E-E29048A1E40E}" type="datetimeFigureOut">
              <a:rPr lang="fr-FR" smtClean="0"/>
              <a:t>28/04/2023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EE23E7-B9D1-498E-866F-582C714D109D}" type="slidenum">
              <a:rPr lang="fr-FR" smtClean="0"/>
              <a:t>‹N°›</a:t>
            </a:fld>
            <a:endParaRPr lang="fr-FR"/>
          </a:p>
        </p:txBody>
      </p:sp>
    </p:spTree>
    <p:extLst>
      <p:ext uri="{BB962C8B-B14F-4D97-AF65-F5344CB8AC3E}">
        <p14:creationId xmlns:p14="http://schemas.microsoft.com/office/powerpoint/2010/main" val="244064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40F380A-9A08-4B9B-AE1E-E29048A1E40E}" type="datetimeFigureOut">
              <a:rPr lang="fr-FR" smtClean="0"/>
              <a:t>28/04/2023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EE23E7-B9D1-498E-866F-582C714D109D}" type="slidenum">
              <a:rPr lang="fr-FR" smtClean="0"/>
              <a:t>‹N°›</a:t>
            </a:fld>
            <a:endParaRPr lang="fr-FR"/>
          </a:p>
        </p:txBody>
      </p:sp>
    </p:spTree>
    <p:extLst>
      <p:ext uri="{BB962C8B-B14F-4D97-AF65-F5344CB8AC3E}">
        <p14:creationId xmlns:p14="http://schemas.microsoft.com/office/powerpoint/2010/main" val="250143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F380A-9A08-4B9B-AE1E-E29048A1E40E}" type="datetimeFigureOut">
              <a:rPr lang="fr-FR" smtClean="0"/>
              <a:t>02/05/2023</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E23E7-B9D1-498E-866F-582C714D109D}" type="slidenum">
              <a:rPr lang="fr-FR" smtClean="0"/>
              <a:t>‹N°›</a:t>
            </a:fld>
            <a:endParaRPr lang="fr-FR"/>
          </a:p>
        </p:txBody>
      </p:sp>
      <p:pic>
        <p:nvPicPr>
          <p:cNvPr id="7" name="Espace réservé du contenu 4">
            <a:extLst>
              <a:ext uri="{FF2B5EF4-FFF2-40B4-BE49-F238E27FC236}">
                <a16:creationId xmlns:a16="http://schemas.microsoft.com/office/drawing/2014/main" id="{DBC681B9-7A9F-4E2A-8136-E6DC145F759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7384"/>
            <a:ext cx="12192000" cy="316082"/>
          </a:xfrm>
          <a:prstGeom prst="rect">
            <a:avLst/>
          </a:prstGeom>
        </p:spPr>
      </p:pic>
      <p:sp>
        <p:nvSpPr>
          <p:cNvPr id="8" name="Titre 1">
            <a:extLst>
              <a:ext uri="{FF2B5EF4-FFF2-40B4-BE49-F238E27FC236}">
                <a16:creationId xmlns:a16="http://schemas.microsoft.com/office/drawing/2014/main" id="{DD748C7B-A9EE-4CB4-B6F1-09CC7945F279}"/>
              </a:ext>
            </a:extLst>
          </p:cNvPr>
          <p:cNvSpPr txBox="1">
            <a:spLocks/>
          </p:cNvSpPr>
          <p:nvPr userDrawn="1"/>
        </p:nvSpPr>
        <p:spPr>
          <a:xfrm>
            <a:off x="263352" y="-38172"/>
            <a:ext cx="11665296" cy="360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1200" i="1" dirty="0">
                <a:solidFill>
                  <a:schemeClr val="bg1"/>
                </a:solidFill>
              </a:rPr>
              <a:t>Journée d’étude « sécheresses »/ 04 mai 2023 / Metz</a:t>
            </a:r>
          </a:p>
        </p:txBody>
      </p:sp>
      <p:sp>
        <p:nvSpPr>
          <p:cNvPr id="10" name="ZoneTexte 9">
            <a:extLst>
              <a:ext uri="{FF2B5EF4-FFF2-40B4-BE49-F238E27FC236}">
                <a16:creationId xmlns:a16="http://schemas.microsoft.com/office/drawing/2014/main" id="{41A3CBD3-B538-4314-80C4-4DDF6E1746AE}"/>
              </a:ext>
            </a:extLst>
          </p:cNvPr>
          <p:cNvSpPr txBox="1"/>
          <p:nvPr userDrawn="1"/>
        </p:nvSpPr>
        <p:spPr>
          <a:xfrm rot="16200000">
            <a:off x="11230635" y="4030906"/>
            <a:ext cx="1707287" cy="215444"/>
          </a:xfrm>
          <a:prstGeom prst="rect">
            <a:avLst/>
          </a:prstGeom>
          <a:noFill/>
        </p:spPr>
        <p:txBody>
          <a:bodyPr wrap="square" rtlCol="0">
            <a:spAutoFit/>
          </a:bodyPr>
          <a:lstStyle/>
          <a:p>
            <a:r>
              <a:rPr lang="fr-FR" sz="800" i="1" dirty="0">
                <a:solidFill>
                  <a:schemeClr val="bg1">
                    <a:lumMod val="50000"/>
                  </a:schemeClr>
                </a:solidFill>
              </a:rPr>
              <a:t>AERM –François Bigorre 04/05/2023</a:t>
            </a:r>
          </a:p>
        </p:txBody>
      </p:sp>
      <p:pic>
        <p:nvPicPr>
          <p:cNvPr id="11" name="Picture 2">
            <a:extLst>
              <a:ext uri="{FF2B5EF4-FFF2-40B4-BE49-F238E27FC236}">
                <a16:creationId xmlns:a16="http://schemas.microsoft.com/office/drawing/2014/main" id="{4E99CEF8-F53C-40D5-A6A5-83C1A664351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86012" y="6211571"/>
            <a:ext cx="15240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73378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DC0542D-982E-407D-A1B8-06D6A8D8E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55C504F-DC57-4516-84E9-685081D887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4D1FA1B-E4BC-4231-A73B-3CE769EA59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1E81D-E7BE-4D5F-BDB5-81B365B8319B}" type="datetimeFigureOut">
              <a:rPr lang="fr-FR" smtClean="0"/>
              <a:t>02/05/2023</a:t>
            </a:fld>
            <a:endParaRPr lang="fr-FR"/>
          </a:p>
        </p:txBody>
      </p:sp>
      <p:sp>
        <p:nvSpPr>
          <p:cNvPr id="5" name="Espace réservé du pied de page 4">
            <a:extLst>
              <a:ext uri="{FF2B5EF4-FFF2-40B4-BE49-F238E27FC236}">
                <a16:creationId xmlns:a16="http://schemas.microsoft.com/office/drawing/2014/main" id="{73CB6BA8-E880-4D62-A070-F481597C4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E6F42D3-E300-4078-9371-93D1D388AF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3BE24-AB31-4AAA-B0F6-7EABFF98E53B}" type="slidenum">
              <a:rPr lang="fr-FR" smtClean="0"/>
              <a:t>‹N°›</a:t>
            </a:fld>
            <a:endParaRPr lang="fr-FR"/>
          </a:p>
        </p:txBody>
      </p:sp>
    </p:spTree>
    <p:extLst>
      <p:ext uri="{BB962C8B-B14F-4D97-AF65-F5344CB8AC3E}">
        <p14:creationId xmlns:p14="http://schemas.microsoft.com/office/powerpoint/2010/main" val="20930270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8103CF5-9DDC-4FFF-AC8A-54FF14F0F3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F779B26-C1E4-49A6-BD10-E9E56C1CB2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611EB-47E8-46A6-9EF6-674CBC56E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067BE-916F-4CD4-8599-3E6FAF0C9FA5}" type="datetimeFigureOut">
              <a:rPr lang="fr-FR" smtClean="0"/>
              <a:t>02/05/2023</a:t>
            </a:fld>
            <a:endParaRPr lang="fr-FR"/>
          </a:p>
        </p:txBody>
      </p:sp>
      <p:sp>
        <p:nvSpPr>
          <p:cNvPr id="5" name="Espace réservé du pied de page 4">
            <a:extLst>
              <a:ext uri="{FF2B5EF4-FFF2-40B4-BE49-F238E27FC236}">
                <a16:creationId xmlns:a16="http://schemas.microsoft.com/office/drawing/2014/main" id="{1BD487D8-4905-4154-AAEE-878B9FBC3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ADC037A-3DEA-4CC3-8A1E-57E4E96D52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DB878-E4E4-4DB8-BD00-FA080300762F}" type="slidenum">
              <a:rPr lang="fr-FR" smtClean="0"/>
              <a:t>‹N°›</a:t>
            </a:fld>
            <a:endParaRPr lang="fr-FR"/>
          </a:p>
        </p:txBody>
      </p:sp>
    </p:spTree>
    <p:extLst>
      <p:ext uri="{BB962C8B-B14F-4D97-AF65-F5344CB8AC3E}">
        <p14:creationId xmlns:p14="http://schemas.microsoft.com/office/powerpoint/2010/main" val="309217937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s://cdn-s-www.lalsace.fr/images/499357AA-0B69-4DB1-92E7-B3D277468861/NW_raw/cette-photo-parue-dans-les-dna-du-13-mai-1970-montre-les-dernieres-operations-de-fraisage-de-la-combe-du-steinlebach-sur-la-route-des-cretes-la-congere-a-ete-mesuree-a-10-m-(et-estimee-a-12-m-a-son-plus-haut)-archives-dna-1620224791.jpg" TargetMode="Externa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svg"/><Relationship Id="rId12" Type="http://schemas.openxmlformats.org/officeDocument/2006/relationships/image" Target="../media/image44.jpeg"/><Relationship Id="rId2" Type="http://schemas.openxmlformats.org/officeDocument/2006/relationships/notesSlide" Target="../notesSlides/notesSlide10.xml"/><Relationship Id="rId16"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jpeg"/><Relationship Id="rId10" Type="http://schemas.openxmlformats.org/officeDocument/2006/relationships/image" Target="../media/image42.jp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jp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0.png"/><Relationship Id="rId4" Type="http://schemas.openxmlformats.org/officeDocument/2006/relationships/image" Target="../media/image39.sv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cstate="print">
            <a:extLst>
              <a:ext uri="{28A0092B-C50C-407E-A947-70E740481C1C}">
                <a14:useLocalDpi xmlns:a14="http://schemas.microsoft.com/office/drawing/2010/main" val="0"/>
              </a:ext>
            </a:extLst>
          </a:blip>
          <a:srcRect t="-6995" b="10443"/>
          <a:stretch/>
        </p:blipFill>
        <p:spPr>
          <a:xfrm>
            <a:off x="0" y="-315416"/>
            <a:ext cx="12192000" cy="4104456"/>
          </a:xfrm>
          <a:prstGeom prst="rect">
            <a:avLst/>
          </a:prstGeom>
        </p:spPr>
      </p:pic>
      <p:pic>
        <p:nvPicPr>
          <p:cNvPr id="1026" name="Picture 2" descr="http://base-documentaire/Image_scre.JPG?Archive=225521304370"/>
          <p:cNvPicPr>
            <a:picLocks noChangeAspect="1" noChangeArrowheads="1"/>
          </p:cNvPicPr>
          <p:nvPr/>
        </p:nvPicPr>
        <p:blipFill rotWithShape="1">
          <a:blip r:embed="rId3">
            <a:extLst>
              <a:ext uri="{28A0092B-C50C-407E-A947-70E740481C1C}">
                <a14:useLocalDpi xmlns:a14="http://schemas.microsoft.com/office/drawing/2010/main" val="0"/>
              </a:ext>
            </a:extLst>
          </a:blip>
          <a:srcRect l="125" t="-32196" r="125" b="41266"/>
          <a:stretch/>
        </p:blipFill>
        <p:spPr bwMode="auto">
          <a:xfrm>
            <a:off x="13020600" y="426168"/>
            <a:ext cx="9336527" cy="621635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1524000" y="4341506"/>
            <a:ext cx="9684568" cy="624330"/>
          </a:xfrm>
        </p:spPr>
        <p:txBody>
          <a:bodyPr>
            <a:noAutofit/>
          </a:bodyPr>
          <a:lstStyle/>
          <a:p>
            <a:pPr algn="l"/>
            <a:r>
              <a:rPr lang="fr-FR" sz="2800" dirty="0">
                <a:solidFill>
                  <a:schemeClr val="tx1">
                    <a:lumMod val="95000"/>
                    <a:lumOff val="5000"/>
                  </a:schemeClr>
                </a:solidFill>
                <a:latin typeface="+mn-lt"/>
              </a:rPr>
              <a:t>Les sécheresses, de sujet secondaire à priorité majeure. Impacts observés et stratégies d’action dans le bassin Rhin-Meuse  </a:t>
            </a:r>
            <a:br>
              <a:rPr lang="fr-FR" sz="2800" dirty="0">
                <a:solidFill>
                  <a:schemeClr val="tx1">
                    <a:lumMod val="95000"/>
                    <a:lumOff val="5000"/>
                  </a:schemeClr>
                </a:solidFill>
                <a:latin typeface="+mn-lt"/>
              </a:rPr>
            </a:br>
            <a:endParaRPr lang="fr-FR" sz="2800" dirty="0">
              <a:solidFill>
                <a:schemeClr val="tx1">
                  <a:lumMod val="95000"/>
                  <a:lumOff val="5000"/>
                </a:schemeClr>
              </a:solidFill>
              <a:latin typeface="+mn-lt"/>
            </a:endParaRPr>
          </a:p>
        </p:txBody>
      </p:sp>
      <p:sp>
        <p:nvSpPr>
          <p:cNvPr id="3" name="Sous-titre 2"/>
          <p:cNvSpPr>
            <a:spLocks noGrp="1"/>
          </p:cNvSpPr>
          <p:nvPr>
            <p:ph type="subTitle" idx="1"/>
          </p:nvPr>
        </p:nvSpPr>
        <p:spPr>
          <a:xfrm>
            <a:off x="2679570" y="4995149"/>
            <a:ext cx="3456384" cy="432048"/>
          </a:xfrm>
        </p:spPr>
        <p:txBody>
          <a:bodyPr>
            <a:noAutofit/>
          </a:bodyPr>
          <a:lstStyle/>
          <a:p>
            <a:pPr algn="l"/>
            <a:r>
              <a:rPr lang="fr-FR" sz="1600" dirty="0">
                <a:solidFill>
                  <a:schemeClr val="accent5">
                    <a:lumMod val="75000"/>
                  </a:schemeClr>
                </a:solidFill>
              </a:rPr>
              <a:t>Par</a:t>
            </a:r>
            <a:r>
              <a:rPr lang="fr-FR" sz="2400" dirty="0">
                <a:solidFill>
                  <a:schemeClr val="accent5">
                    <a:lumMod val="75000"/>
                  </a:schemeClr>
                </a:solidFill>
              </a:rPr>
              <a:t> François BIGORRE</a:t>
            </a:r>
          </a:p>
        </p:txBody>
      </p:sp>
      <p:sp>
        <p:nvSpPr>
          <p:cNvPr id="7" name="Sous-titre 2"/>
          <p:cNvSpPr txBox="1">
            <a:spLocks/>
          </p:cNvSpPr>
          <p:nvPr/>
        </p:nvSpPr>
        <p:spPr>
          <a:xfrm>
            <a:off x="4511824" y="4437112"/>
            <a:ext cx="4608512" cy="4320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fr-FR" sz="2000" dirty="0"/>
          </a:p>
        </p:txBody>
      </p:sp>
      <p:pic>
        <p:nvPicPr>
          <p:cNvPr id="11" name="Picture 2">
            <a:extLst>
              <a:ext uri="{FF2B5EF4-FFF2-40B4-BE49-F238E27FC236}">
                <a16:creationId xmlns:a16="http://schemas.microsoft.com/office/drawing/2014/main" id="{A349047F-5800-448A-9D63-A0E215DAB6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6568" y="6165304"/>
            <a:ext cx="15240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42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ECAC180-4F77-40D6-A39F-8A47240A1C45}"/>
              </a:ext>
            </a:extLst>
          </p:cNvPr>
          <p:cNvPicPr>
            <a:picLocks noChangeAspect="1"/>
          </p:cNvPicPr>
          <p:nvPr/>
        </p:nvPicPr>
        <p:blipFill>
          <a:blip r:embed="rId3"/>
          <a:stretch>
            <a:fillRect/>
          </a:stretch>
        </p:blipFill>
        <p:spPr>
          <a:xfrm>
            <a:off x="5696224" y="-99392"/>
            <a:ext cx="6495776" cy="6265308"/>
          </a:xfrm>
          <a:prstGeom prst="rect">
            <a:avLst/>
          </a:prstGeom>
        </p:spPr>
      </p:pic>
      <p:sp>
        <p:nvSpPr>
          <p:cNvPr id="2" name="Rectangle 3">
            <a:extLst>
              <a:ext uri="{FF2B5EF4-FFF2-40B4-BE49-F238E27FC236}">
                <a16:creationId xmlns:a16="http://schemas.microsoft.com/office/drawing/2014/main" id="{51043117-A231-4904-A303-291863385591}"/>
              </a:ext>
            </a:extLst>
          </p:cNvPr>
          <p:cNvSpPr>
            <a:spLocks noChangeArrowheads="1"/>
          </p:cNvSpPr>
          <p:nvPr/>
        </p:nvSpPr>
        <p:spPr bwMode="auto">
          <a:xfrm>
            <a:off x="934058" y="4765253"/>
            <a:ext cx="51619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3" name="Rectangle 4">
            <a:extLst>
              <a:ext uri="{FF2B5EF4-FFF2-40B4-BE49-F238E27FC236}">
                <a16:creationId xmlns:a16="http://schemas.microsoft.com/office/drawing/2014/main" id="{A4307073-39F4-4027-810F-668B62ABC3D7}"/>
              </a:ext>
            </a:extLst>
          </p:cNvPr>
          <p:cNvSpPr>
            <a:spLocks noChangeArrowheads="1"/>
          </p:cNvSpPr>
          <p:nvPr/>
        </p:nvSpPr>
        <p:spPr bwMode="auto">
          <a:xfrm>
            <a:off x="132448" y="452035"/>
            <a:ext cx="46585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b="1" dirty="0">
                <a:solidFill>
                  <a:srgbClr val="000000"/>
                </a:solidFill>
                <a:ea typeface="Times New Roman" panose="02020603050405020304" pitchFamily="18" charset="0"/>
                <a:cs typeface="Arial" panose="020B0604020202020204" pitchFamily="34" charset="0"/>
              </a:rPr>
              <a:t>Forte baisse des débits d’étiage dans le massif Vosgien</a:t>
            </a:r>
            <a:endParaRPr lang="fr-FR" altLang="fr-FR" sz="2000" dirty="0">
              <a:ea typeface="Times New Roman" panose="02020603050405020304" pitchFamily="18" charset="0"/>
            </a:endParaRPr>
          </a:p>
          <a:p>
            <a:endParaRPr lang="fr-FR" altLang="fr-FR" sz="3200" dirty="0"/>
          </a:p>
        </p:txBody>
      </p:sp>
      <p:sp>
        <p:nvSpPr>
          <p:cNvPr id="4" name="Rectangle 5">
            <a:extLst>
              <a:ext uri="{FF2B5EF4-FFF2-40B4-BE49-F238E27FC236}">
                <a16:creationId xmlns:a16="http://schemas.microsoft.com/office/drawing/2014/main" id="{AD76C733-DA2E-4510-812F-43ADD2FAAA6F}"/>
              </a:ext>
            </a:extLst>
          </p:cNvPr>
          <p:cNvSpPr>
            <a:spLocks noChangeArrowheads="1"/>
          </p:cNvSpPr>
          <p:nvPr/>
        </p:nvSpPr>
        <p:spPr bwMode="auto">
          <a:xfrm>
            <a:off x="-589942" y="461248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7" name="Groupe 6">
            <a:extLst>
              <a:ext uri="{FF2B5EF4-FFF2-40B4-BE49-F238E27FC236}">
                <a16:creationId xmlns:a16="http://schemas.microsoft.com/office/drawing/2014/main" id="{335E107A-0B15-4A87-ADD0-EE40A3D7BB6D}"/>
              </a:ext>
            </a:extLst>
          </p:cNvPr>
          <p:cNvGrpSpPr/>
          <p:nvPr/>
        </p:nvGrpSpPr>
        <p:grpSpPr>
          <a:xfrm>
            <a:off x="905300" y="998118"/>
            <a:ext cx="8194562" cy="3044380"/>
            <a:chOff x="10142" y="3654234"/>
            <a:chExt cx="7948451" cy="2928232"/>
          </a:xfrm>
        </p:grpSpPr>
        <p:pic>
          <p:nvPicPr>
            <p:cNvPr id="8" name="Picture 3" descr="image001">
              <a:extLst>
                <a:ext uri="{FF2B5EF4-FFF2-40B4-BE49-F238E27FC236}">
                  <a16:creationId xmlns:a16="http://schemas.microsoft.com/office/drawing/2014/main" id="{F714957D-4CD6-44F2-9A17-7DF7726BE3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2" y="3654234"/>
              <a:ext cx="4392488" cy="259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avec flèche 8">
              <a:extLst>
                <a:ext uri="{FF2B5EF4-FFF2-40B4-BE49-F238E27FC236}">
                  <a16:creationId xmlns:a16="http://schemas.microsoft.com/office/drawing/2014/main" id="{572B5D68-4028-4C26-89BA-23F06125A528}"/>
                </a:ext>
              </a:extLst>
            </p:cNvPr>
            <p:cNvCxnSpPr>
              <a:cxnSpLocks/>
            </p:cNvCxnSpPr>
            <p:nvPr/>
          </p:nvCxnSpPr>
          <p:spPr>
            <a:xfrm>
              <a:off x="4402630" y="5661248"/>
              <a:ext cx="3555963" cy="92121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DBC52317-EA76-40BE-B7AB-5B66CD3FF53E}"/>
                </a:ext>
              </a:extLst>
            </p:cNvPr>
            <p:cNvCxnSpPr/>
            <p:nvPr/>
          </p:nvCxnSpPr>
          <p:spPr>
            <a:xfrm>
              <a:off x="4355976" y="3717032"/>
              <a:ext cx="0" cy="2376256"/>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6" name="Ellipse 5">
            <a:extLst>
              <a:ext uri="{FF2B5EF4-FFF2-40B4-BE49-F238E27FC236}">
                <a16:creationId xmlns:a16="http://schemas.microsoft.com/office/drawing/2014/main" id="{D72A2539-7808-4C0F-B3EB-B4D1FF62A015}"/>
              </a:ext>
            </a:extLst>
          </p:cNvPr>
          <p:cNvSpPr/>
          <p:nvPr/>
        </p:nvSpPr>
        <p:spPr>
          <a:xfrm>
            <a:off x="9265781" y="3429000"/>
            <a:ext cx="1663699" cy="203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avec flèche 31">
            <a:extLst>
              <a:ext uri="{FF2B5EF4-FFF2-40B4-BE49-F238E27FC236}">
                <a16:creationId xmlns:a16="http://schemas.microsoft.com/office/drawing/2014/main" id="{1135FA3F-5F08-4E6C-832F-4ADE935A0E6A}"/>
              </a:ext>
            </a:extLst>
          </p:cNvPr>
          <p:cNvCxnSpPr>
            <a:cxnSpLocks/>
          </p:cNvCxnSpPr>
          <p:nvPr/>
        </p:nvCxnSpPr>
        <p:spPr>
          <a:xfrm>
            <a:off x="3356047" y="1862115"/>
            <a:ext cx="1915561" cy="756107"/>
          </a:xfrm>
          <a:prstGeom prst="straightConnector1">
            <a:avLst/>
          </a:prstGeom>
          <a:ln w="28575">
            <a:solidFill>
              <a:srgbClr val="5B9BD5"/>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7DE94F8-B9E7-4132-9489-625786DB3A2F}"/>
              </a:ext>
            </a:extLst>
          </p:cNvPr>
          <p:cNvSpPr/>
          <p:nvPr/>
        </p:nvSpPr>
        <p:spPr>
          <a:xfrm>
            <a:off x="3575717" y="1444048"/>
            <a:ext cx="1722459" cy="523220"/>
          </a:xfrm>
          <a:prstGeom prst="rect">
            <a:avLst/>
          </a:prstGeom>
        </p:spPr>
        <p:txBody>
          <a:bodyPr wrap="square">
            <a:spAutoFit/>
          </a:bodyPr>
          <a:lstStyle/>
          <a:p>
            <a:r>
              <a:rPr lang="fr-FR" sz="2800" b="1" dirty="0">
                <a:solidFill>
                  <a:schemeClr val="accent5"/>
                </a:solidFill>
              </a:rPr>
              <a:t>-</a:t>
            </a:r>
            <a:r>
              <a:rPr lang="fr-FR" sz="2800" b="1" dirty="0">
                <a:solidFill>
                  <a:srgbClr val="5B9BD5"/>
                </a:solidFill>
              </a:rPr>
              <a:t>30</a:t>
            </a:r>
            <a:r>
              <a:rPr lang="fr-FR" sz="2800" b="1" dirty="0">
                <a:solidFill>
                  <a:schemeClr val="accent5"/>
                </a:solidFill>
              </a:rPr>
              <a:t> à 40%</a:t>
            </a:r>
            <a:endParaRPr lang="fr-FR" sz="2800" dirty="0"/>
          </a:p>
        </p:txBody>
      </p:sp>
      <p:sp>
        <p:nvSpPr>
          <p:cNvPr id="36" name="ZoneTexte 35">
            <a:extLst>
              <a:ext uri="{FF2B5EF4-FFF2-40B4-BE49-F238E27FC236}">
                <a16:creationId xmlns:a16="http://schemas.microsoft.com/office/drawing/2014/main" id="{8285FD4A-990D-4F6A-9148-A011D73B619F}"/>
              </a:ext>
            </a:extLst>
          </p:cNvPr>
          <p:cNvSpPr txBox="1"/>
          <p:nvPr/>
        </p:nvSpPr>
        <p:spPr>
          <a:xfrm>
            <a:off x="1918197" y="3632684"/>
            <a:ext cx="3432350" cy="261610"/>
          </a:xfrm>
          <a:prstGeom prst="rect">
            <a:avLst/>
          </a:prstGeom>
          <a:noFill/>
        </p:spPr>
        <p:txBody>
          <a:bodyPr wrap="none" rtlCol="0">
            <a:spAutoFit/>
          </a:bodyPr>
          <a:lstStyle/>
          <a:p>
            <a:r>
              <a:rPr lang="fr-FR" sz="1100" dirty="0"/>
              <a:t>Source :  D. François (Laboratoire LOTERR Univ. Lorraine)</a:t>
            </a:r>
          </a:p>
        </p:txBody>
      </p:sp>
      <p:grpSp>
        <p:nvGrpSpPr>
          <p:cNvPr id="49" name="Groupe 48">
            <a:extLst>
              <a:ext uri="{FF2B5EF4-FFF2-40B4-BE49-F238E27FC236}">
                <a16:creationId xmlns:a16="http://schemas.microsoft.com/office/drawing/2014/main" id="{3A00FB13-CA7D-4E83-8ABD-E348267CE80D}"/>
              </a:ext>
            </a:extLst>
          </p:cNvPr>
          <p:cNvGrpSpPr/>
          <p:nvPr/>
        </p:nvGrpSpPr>
        <p:grpSpPr>
          <a:xfrm>
            <a:off x="357976" y="4283432"/>
            <a:ext cx="8516249" cy="2491383"/>
            <a:chOff x="357976" y="4283432"/>
            <a:chExt cx="8516249" cy="2491383"/>
          </a:xfrm>
        </p:grpSpPr>
        <p:pic>
          <p:nvPicPr>
            <p:cNvPr id="37" name="Picture 2" descr="https://cdn-s-www.lalsace.fr/images/499357AA-0B69-4DB1-92E7-B3D277468861/NW_detail/title-1620224791.jpg">
              <a:hlinkClick r:id="rId5" tooltip="Cette photo, parue dans les « DNA » du 13 mai 1970, montre les dernières opérations de fraisage de la combe du Steinlebach sur la route des Crêtes. La congère a été mesurée à 10 m (et estimée à 12 m à son plus haut).  Archives DNA"/>
              <a:extLst>
                <a:ext uri="{FF2B5EF4-FFF2-40B4-BE49-F238E27FC236}">
                  <a16:creationId xmlns:a16="http://schemas.microsoft.com/office/drawing/2014/main" id="{3D5B5119-8975-4296-B4DA-A6715B0F019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603" t="-2103" r="18826" b="2103"/>
            <a:stretch/>
          </p:blipFill>
          <p:spPr bwMode="auto">
            <a:xfrm>
              <a:off x="357976" y="4283432"/>
              <a:ext cx="3013366" cy="2407951"/>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 39">
              <a:extLst>
                <a:ext uri="{FF2B5EF4-FFF2-40B4-BE49-F238E27FC236}">
                  <a16:creationId xmlns:a16="http://schemas.microsoft.com/office/drawing/2014/main" id="{FF09AE50-CBBD-4011-B9CF-4E88316F6F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3482" y="4338665"/>
              <a:ext cx="5100743" cy="2352718"/>
            </a:xfrm>
            <a:prstGeom prst="rect">
              <a:avLst/>
            </a:prstGeom>
          </p:spPr>
        </p:pic>
        <p:sp>
          <p:nvSpPr>
            <p:cNvPr id="42" name="ZoneTexte 41">
              <a:extLst>
                <a:ext uri="{FF2B5EF4-FFF2-40B4-BE49-F238E27FC236}">
                  <a16:creationId xmlns:a16="http://schemas.microsoft.com/office/drawing/2014/main" id="{06F6BBDD-BF4C-4C73-8589-6108249CD5D7}"/>
                </a:ext>
              </a:extLst>
            </p:cNvPr>
            <p:cNvSpPr txBox="1"/>
            <p:nvPr/>
          </p:nvSpPr>
          <p:spPr>
            <a:xfrm>
              <a:off x="457174" y="6497816"/>
              <a:ext cx="2732847" cy="276999"/>
            </a:xfrm>
            <a:prstGeom prst="rect">
              <a:avLst/>
            </a:prstGeom>
            <a:solidFill>
              <a:schemeClr val="bg1"/>
            </a:solidFill>
          </p:spPr>
          <p:txBody>
            <a:bodyPr wrap="square" rtlCol="0">
              <a:spAutoFit/>
            </a:bodyPr>
            <a:lstStyle/>
            <a:p>
              <a:r>
                <a:rPr lang="fr-FR" sz="1200" dirty="0"/>
                <a:t>Le Markstein 13 mai 1970 (source DNA)</a:t>
              </a:r>
              <a:r>
                <a:rPr lang="fr-FR" sz="1200" dirty="0">
                  <a:solidFill>
                    <a:schemeClr val="bg1"/>
                  </a:solidFill>
                </a:rPr>
                <a:t>)</a:t>
              </a:r>
            </a:p>
          </p:txBody>
        </p:sp>
        <p:sp>
          <p:nvSpPr>
            <p:cNvPr id="43" name="ZoneTexte 42">
              <a:extLst>
                <a:ext uri="{FF2B5EF4-FFF2-40B4-BE49-F238E27FC236}">
                  <a16:creationId xmlns:a16="http://schemas.microsoft.com/office/drawing/2014/main" id="{038BF054-959B-4D45-82C1-B85E1393F8D0}"/>
                </a:ext>
              </a:extLst>
            </p:cNvPr>
            <p:cNvSpPr txBox="1"/>
            <p:nvPr/>
          </p:nvSpPr>
          <p:spPr>
            <a:xfrm>
              <a:off x="4741496" y="6466804"/>
              <a:ext cx="3164713" cy="307777"/>
            </a:xfrm>
            <a:prstGeom prst="rect">
              <a:avLst/>
            </a:prstGeom>
            <a:solidFill>
              <a:schemeClr val="bg1"/>
            </a:solidFill>
          </p:spPr>
          <p:txBody>
            <a:bodyPr wrap="none" rtlCol="0">
              <a:spAutoFit/>
            </a:bodyPr>
            <a:lstStyle/>
            <a:p>
              <a:r>
                <a:rPr lang="fr-FR" sz="1400" dirty="0"/>
                <a:t>Le Markstein 30 </a:t>
              </a:r>
              <a:r>
                <a:rPr lang="fr-FR" sz="1200" dirty="0"/>
                <a:t>avril</a:t>
              </a:r>
              <a:r>
                <a:rPr lang="fr-FR" sz="1400" dirty="0"/>
                <a:t> 2022 (source DNA)</a:t>
              </a:r>
              <a:r>
                <a:rPr lang="fr-FR" sz="1400" dirty="0">
                  <a:solidFill>
                    <a:schemeClr val="bg1"/>
                  </a:solidFill>
                </a:rPr>
                <a:t>)</a:t>
              </a:r>
            </a:p>
          </p:txBody>
        </p:sp>
      </p:grpSp>
      <p:sp>
        <p:nvSpPr>
          <p:cNvPr id="14" name="Rectangle 13">
            <a:extLst>
              <a:ext uri="{FF2B5EF4-FFF2-40B4-BE49-F238E27FC236}">
                <a16:creationId xmlns:a16="http://schemas.microsoft.com/office/drawing/2014/main" id="{4DCE8F0A-BC3E-4F32-BA82-EC4FEF81009B}"/>
              </a:ext>
            </a:extLst>
          </p:cNvPr>
          <p:cNvSpPr/>
          <p:nvPr/>
        </p:nvSpPr>
        <p:spPr>
          <a:xfrm>
            <a:off x="38822" y="3752342"/>
            <a:ext cx="7713362" cy="646331"/>
          </a:xfrm>
          <a:prstGeom prst="rect">
            <a:avLst/>
          </a:prstGeom>
        </p:spPr>
        <p:txBody>
          <a:bodyPr wrap="square">
            <a:spAutoFit/>
          </a:bodyPr>
          <a:lstStyle/>
          <a:p>
            <a:r>
              <a:rPr lang="fr-FR" b="1" dirty="0">
                <a:solidFill>
                  <a:schemeClr val="accent5"/>
                </a:solidFill>
              </a:rPr>
              <a:t>Explication plausible : Augmentation de l’ETP + fonte plus précoce du manteau neigeux des Hautes Vosges</a:t>
            </a:r>
            <a:endParaRPr lang="fr-FR" dirty="0"/>
          </a:p>
        </p:txBody>
      </p:sp>
      <p:sp>
        <p:nvSpPr>
          <p:cNvPr id="46" name="Rectangle 45">
            <a:extLst>
              <a:ext uri="{FF2B5EF4-FFF2-40B4-BE49-F238E27FC236}">
                <a16:creationId xmlns:a16="http://schemas.microsoft.com/office/drawing/2014/main" id="{6A2F59F2-0C67-4D5B-8896-AC7C6F27FBB6}"/>
              </a:ext>
            </a:extLst>
          </p:cNvPr>
          <p:cNvSpPr/>
          <p:nvPr/>
        </p:nvSpPr>
        <p:spPr>
          <a:xfrm>
            <a:off x="9218241" y="2343200"/>
            <a:ext cx="155582" cy="71571"/>
          </a:xfrm>
          <a:prstGeom prst="rect">
            <a:avLst/>
          </a:prstGeom>
          <a:solidFill>
            <a:srgbClr val="97DB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6" name="Connecteur : en arc 15">
            <a:extLst>
              <a:ext uri="{FF2B5EF4-FFF2-40B4-BE49-F238E27FC236}">
                <a16:creationId xmlns:a16="http://schemas.microsoft.com/office/drawing/2014/main" id="{6C249480-6661-4860-B129-1A536A4E8951}"/>
              </a:ext>
            </a:extLst>
          </p:cNvPr>
          <p:cNvCxnSpPr>
            <a:stCxn id="6" idx="0"/>
          </p:cNvCxnSpPr>
          <p:nvPr/>
        </p:nvCxnSpPr>
        <p:spPr>
          <a:xfrm>
            <a:off x="10097630" y="3429000"/>
            <a:ext cx="914400" cy="9144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0" name="Groupe 49">
            <a:extLst>
              <a:ext uri="{FF2B5EF4-FFF2-40B4-BE49-F238E27FC236}">
                <a16:creationId xmlns:a16="http://schemas.microsoft.com/office/drawing/2014/main" id="{D2D76C0F-E2FC-4A31-BDA6-1FAE023724F9}"/>
              </a:ext>
            </a:extLst>
          </p:cNvPr>
          <p:cNvGrpSpPr/>
          <p:nvPr/>
        </p:nvGrpSpPr>
        <p:grpSpPr>
          <a:xfrm>
            <a:off x="9265781" y="-72856"/>
            <a:ext cx="2815313" cy="3574639"/>
            <a:chOff x="9265781" y="-145637"/>
            <a:chExt cx="2815313" cy="3574639"/>
          </a:xfrm>
        </p:grpSpPr>
        <p:pic>
          <p:nvPicPr>
            <p:cNvPr id="44" name="Image 43">
              <a:extLst>
                <a:ext uri="{FF2B5EF4-FFF2-40B4-BE49-F238E27FC236}">
                  <a16:creationId xmlns:a16="http://schemas.microsoft.com/office/drawing/2014/main" id="{FC137938-0B49-4BDC-8D3B-D9F2D197AE71}"/>
                </a:ext>
              </a:extLst>
            </p:cNvPr>
            <p:cNvPicPr>
              <a:picLocks noChangeAspect="1"/>
            </p:cNvPicPr>
            <p:nvPr/>
          </p:nvPicPr>
          <p:blipFill>
            <a:blip r:embed="rId8"/>
            <a:stretch>
              <a:fillRect/>
            </a:stretch>
          </p:blipFill>
          <p:spPr>
            <a:xfrm>
              <a:off x="10492305" y="-99392"/>
              <a:ext cx="1588789" cy="2393832"/>
            </a:xfrm>
            <a:prstGeom prst="rect">
              <a:avLst/>
            </a:prstGeom>
          </p:spPr>
        </p:pic>
        <p:sp>
          <p:nvSpPr>
            <p:cNvPr id="45" name="ZoneTexte 44">
              <a:extLst>
                <a:ext uri="{FF2B5EF4-FFF2-40B4-BE49-F238E27FC236}">
                  <a16:creationId xmlns:a16="http://schemas.microsoft.com/office/drawing/2014/main" id="{E8AFCAFC-0E25-4CCE-BDE4-76D8EDA353E1}"/>
                </a:ext>
              </a:extLst>
            </p:cNvPr>
            <p:cNvSpPr txBox="1"/>
            <p:nvPr/>
          </p:nvSpPr>
          <p:spPr>
            <a:xfrm>
              <a:off x="10100885" y="-145637"/>
              <a:ext cx="1289609" cy="461665"/>
            </a:xfrm>
            <a:prstGeom prst="rect">
              <a:avLst/>
            </a:prstGeom>
            <a:noFill/>
          </p:spPr>
          <p:txBody>
            <a:bodyPr wrap="square" rtlCol="0">
              <a:spAutoFit/>
            </a:bodyPr>
            <a:lstStyle/>
            <a:p>
              <a:r>
                <a:rPr lang="fr-FR" sz="1200" dirty="0"/>
                <a:t>Communes en pénurie d’eau</a:t>
              </a:r>
            </a:p>
          </p:txBody>
        </p:sp>
        <p:sp>
          <p:nvSpPr>
            <p:cNvPr id="48" name="Rectangle 47">
              <a:extLst>
                <a:ext uri="{FF2B5EF4-FFF2-40B4-BE49-F238E27FC236}">
                  <a16:creationId xmlns:a16="http://schemas.microsoft.com/office/drawing/2014/main" id="{1D31F485-40CE-4DEC-9389-EF238F2E99EC}"/>
                </a:ext>
              </a:extLst>
            </p:cNvPr>
            <p:cNvSpPr/>
            <p:nvPr/>
          </p:nvSpPr>
          <p:spPr>
            <a:xfrm>
              <a:off x="9795715" y="-65779"/>
              <a:ext cx="347910" cy="162842"/>
            </a:xfrm>
            <a:prstGeom prst="rect">
              <a:avLst/>
            </a:prstGeom>
            <a:solidFill>
              <a:srgbClr val="97D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8" name="Connecteur : en arc 17">
              <a:extLst>
                <a:ext uri="{FF2B5EF4-FFF2-40B4-BE49-F238E27FC236}">
                  <a16:creationId xmlns:a16="http://schemas.microsoft.com/office/drawing/2014/main" id="{79905F85-AED9-495E-898C-19458F090701}"/>
                </a:ext>
              </a:extLst>
            </p:cNvPr>
            <p:cNvCxnSpPr>
              <a:cxnSpLocks/>
            </p:cNvCxnSpPr>
            <p:nvPr/>
          </p:nvCxnSpPr>
          <p:spPr>
            <a:xfrm rot="5400000" flipH="1" flipV="1">
              <a:off x="9103073" y="1703309"/>
              <a:ext cx="2592290" cy="859096"/>
            </a:xfrm>
            <a:prstGeom prst="curvedConnector3">
              <a:avLst>
                <a:gd name="adj1" fmla="val 10002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9791DF4F-C551-46EA-B4C1-E159BDB2B584}"/>
                </a:ext>
              </a:extLst>
            </p:cNvPr>
            <p:cNvSpPr txBox="1"/>
            <p:nvPr/>
          </p:nvSpPr>
          <p:spPr>
            <a:xfrm>
              <a:off x="9265781" y="606078"/>
              <a:ext cx="1046766" cy="830997"/>
            </a:xfrm>
            <a:prstGeom prst="rect">
              <a:avLst/>
            </a:prstGeom>
            <a:noFill/>
          </p:spPr>
          <p:txBody>
            <a:bodyPr wrap="square" rtlCol="0">
              <a:spAutoFit/>
            </a:bodyPr>
            <a:lstStyle/>
            <a:p>
              <a:r>
                <a:rPr lang="fr-FR" sz="1200" dirty="0"/>
                <a:t>Forte densité de commune en pénurie d’eau</a:t>
              </a:r>
            </a:p>
          </p:txBody>
        </p:sp>
      </p:grpSp>
    </p:spTree>
    <p:extLst>
      <p:ext uri="{BB962C8B-B14F-4D97-AF65-F5344CB8AC3E}">
        <p14:creationId xmlns:p14="http://schemas.microsoft.com/office/powerpoint/2010/main" val="256883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6AFF544-6448-492F-9DF8-1539C9BA9C93}"/>
              </a:ext>
            </a:extLst>
          </p:cNvPr>
          <p:cNvPicPr>
            <a:picLocks noChangeAspect="1"/>
          </p:cNvPicPr>
          <p:nvPr/>
        </p:nvPicPr>
        <p:blipFill>
          <a:blip r:embed="rId3"/>
          <a:stretch>
            <a:fillRect/>
          </a:stretch>
        </p:blipFill>
        <p:spPr>
          <a:xfrm>
            <a:off x="4989736" y="0"/>
            <a:ext cx="6643104" cy="6858000"/>
          </a:xfrm>
          <a:prstGeom prst="rect">
            <a:avLst/>
          </a:prstGeom>
        </p:spPr>
      </p:pic>
      <p:sp>
        <p:nvSpPr>
          <p:cNvPr id="8" name="Titre 1">
            <a:extLst>
              <a:ext uri="{FF2B5EF4-FFF2-40B4-BE49-F238E27FC236}">
                <a16:creationId xmlns:a16="http://schemas.microsoft.com/office/drawing/2014/main" id="{0D49EC3F-7121-443A-86C8-330E3024BE8C}"/>
              </a:ext>
            </a:extLst>
          </p:cNvPr>
          <p:cNvSpPr txBox="1">
            <a:spLocks/>
          </p:cNvSpPr>
          <p:nvPr/>
        </p:nvSpPr>
        <p:spPr>
          <a:xfrm>
            <a:off x="280120" y="3060824"/>
            <a:ext cx="3744416" cy="25202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b="1" dirty="0">
                <a:solidFill>
                  <a:srgbClr val="000000"/>
                </a:solidFill>
                <a:latin typeface="Arial" panose="020B0604020202020204" pitchFamily="34" charset="0"/>
                <a:cs typeface="Arial" panose="020B0604020202020204" pitchFamily="34" charset="0"/>
              </a:rPr>
              <a:t>Zones fragiles en lien avec la qualité</a:t>
            </a:r>
          </a:p>
          <a:p>
            <a:pPr algn="l"/>
            <a:r>
              <a:rPr lang="fr-FR" sz="1600" dirty="0"/>
              <a:t>Forte faiblesse de la ressource accentuée par des prélèvements pas nécessairement significatifs mais qui sont associés à des rejets polluants. </a:t>
            </a:r>
          </a:p>
          <a:p>
            <a:pPr algn="l"/>
            <a:r>
              <a:rPr lang="fr-FR" sz="1600" b="1" dirty="0">
                <a:sym typeface="Wingdings" panose="05000000000000000000" pitchFamily="2" charset="2"/>
              </a:rPr>
              <a:t></a:t>
            </a:r>
            <a:r>
              <a:rPr lang="fr-FR" sz="1600" b="1" dirty="0"/>
              <a:t>La conjugaison de facteurs défavorables nécessite une approche globale pour atteindre les objectifs fixés à ces secteurs.</a:t>
            </a:r>
          </a:p>
          <a:p>
            <a:pPr algn="l"/>
            <a:endParaRPr lang="fr-FR" sz="1600" dirty="0"/>
          </a:p>
          <a:p>
            <a:pPr algn="l"/>
            <a:r>
              <a:rPr lang="fr-FR" sz="1600" b="1" dirty="0"/>
              <a:t>Zones retenues pour le zonage :</a:t>
            </a:r>
          </a:p>
          <a:p>
            <a:pPr lvl="0" algn="l"/>
            <a:r>
              <a:rPr lang="fr-FR" sz="1600" dirty="0"/>
              <a:t>- Meuse amont</a:t>
            </a:r>
          </a:p>
          <a:p>
            <a:pPr lvl="0" algn="l"/>
            <a:r>
              <a:rPr lang="fr-FR" sz="1600" dirty="0"/>
              <a:t>- Orne et Loison amont</a:t>
            </a:r>
          </a:p>
          <a:p>
            <a:pPr lvl="0" algn="l"/>
            <a:r>
              <a:rPr lang="fr-FR" sz="1600" dirty="0"/>
              <a:t>- </a:t>
            </a:r>
            <a:r>
              <a:rPr lang="fr-FR" sz="1600" dirty="0" err="1"/>
              <a:t>Lauch</a:t>
            </a:r>
            <a:r>
              <a:rPr lang="fr-FR" sz="1600" dirty="0"/>
              <a:t> et ses affluents</a:t>
            </a:r>
          </a:p>
          <a:p>
            <a:pPr lvl="0" algn="l"/>
            <a:r>
              <a:rPr lang="fr-FR" sz="1600" dirty="0"/>
              <a:t>- </a:t>
            </a:r>
            <a:r>
              <a:rPr lang="fr-FR" sz="1600" dirty="0" err="1"/>
              <a:t>Souffel</a:t>
            </a:r>
            <a:endParaRPr lang="fr-FR" sz="1600" dirty="0"/>
          </a:p>
          <a:p>
            <a:pPr lvl="0" algn="l"/>
            <a:r>
              <a:rPr lang="fr-FR" sz="1600" dirty="0"/>
              <a:t>- </a:t>
            </a:r>
            <a:r>
              <a:rPr lang="fr-FR" sz="1600" dirty="0" err="1"/>
              <a:t>Seltzbach</a:t>
            </a:r>
            <a:endParaRPr lang="fr-FR" sz="1600" dirty="0"/>
          </a:p>
          <a:p>
            <a:pPr algn="l"/>
            <a:r>
              <a:rPr lang="fr-FR" sz="1400" b="1" dirty="0"/>
              <a:t> </a:t>
            </a:r>
            <a:endParaRPr lang="fr-FR" sz="1400" dirty="0"/>
          </a:p>
        </p:txBody>
      </p:sp>
    </p:spTree>
    <p:extLst>
      <p:ext uri="{BB962C8B-B14F-4D97-AF65-F5344CB8AC3E}">
        <p14:creationId xmlns:p14="http://schemas.microsoft.com/office/powerpoint/2010/main" val="3308868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B06F2A-D027-4B23-9329-1BF75C4A4DCC}"/>
              </a:ext>
            </a:extLst>
          </p:cNvPr>
          <p:cNvPicPr>
            <a:picLocks noChangeAspect="1"/>
          </p:cNvPicPr>
          <p:nvPr/>
        </p:nvPicPr>
        <p:blipFill>
          <a:blip r:embed="rId2"/>
          <a:stretch>
            <a:fillRect/>
          </a:stretch>
        </p:blipFill>
        <p:spPr>
          <a:xfrm>
            <a:off x="6095797" y="460070"/>
            <a:ext cx="6321672" cy="6397929"/>
          </a:xfrm>
          <a:prstGeom prst="rect">
            <a:avLst/>
          </a:prstGeom>
        </p:spPr>
      </p:pic>
      <p:pic>
        <p:nvPicPr>
          <p:cNvPr id="2" name="Image 1">
            <a:extLst>
              <a:ext uri="{FF2B5EF4-FFF2-40B4-BE49-F238E27FC236}">
                <a16:creationId xmlns:a16="http://schemas.microsoft.com/office/drawing/2014/main" id="{0FFAF70B-1F2B-4F4D-AE68-A061A5662D70}"/>
              </a:ext>
            </a:extLst>
          </p:cNvPr>
          <p:cNvPicPr>
            <a:picLocks noChangeAspect="1"/>
          </p:cNvPicPr>
          <p:nvPr/>
        </p:nvPicPr>
        <p:blipFill>
          <a:blip r:embed="rId3"/>
          <a:stretch>
            <a:fillRect/>
          </a:stretch>
        </p:blipFill>
        <p:spPr>
          <a:xfrm>
            <a:off x="-2112912" y="329829"/>
            <a:ext cx="7794942" cy="6225402"/>
          </a:xfrm>
          <a:prstGeom prst="rect">
            <a:avLst/>
          </a:prstGeom>
        </p:spPr>
      </p:pic>
      <p:pic>
        <p:nvPicPr>
          <p:cNvPr id="4" name="Image 3">
            <a:extLst>
              <a:ext uri="{FF2B5EF4-FFF2-40B4-BE49-F238E27FC236}">
                <a16:creationId xmlns:a16="http://schemas.microsoft.com/office/drawing/2014/main" id="{B3E70289-71F5-48DE-AE90-6DD109DFA001}"/>
              </a:ext>
            </a:extLst>
          </p:cNvPr>
          <p:cNvPicPr>
            <a:picLocks noChangeAspect="1"/>
          </p:cNvPicPr>
          <p:nvPr/>
        </p:nvPicPr>
        <p:blipFill>
          <a:blip r:embed="rId4"/>
          <a:stretch>
            <a:fillRect/>
          </a:stretch>
        </p:blipFill>
        <p:spPr>
          <a:xfrm>
            <a:off x="7566178" y="548680"/>
            <a:ext cx="4625822" cy="628478"/>
          </a:xfrm>
          <a:prstGeom prst="rect">
            <a:avLst/>
          </a:prstGeom>
        </p:spPr>
      </p:pic>
      <p:sp>
        <p:nvSpPr>
          <p:cNvPr id="5" name="ZoneTexte 4">
            <a:extLst>
              <a:ext uri="{FF2B5EF4-FFF2-40B4-BE49-F238E27FC236}">
                <a16:creationId xmlns:a16="http://schemas.microsoft.com/office/drawing/2014/main" id="{3969AFD4-7E2B-4357-ADFF-75F035678805}"/>
              </a:ext>
            </a:extLst>
          </p:cNvPr>
          <p:cNvSpPr txBox="1"/>
          <p:nvPr/>
        </p:nvSpPr>
        <p:spPr>
          <a:xfrm>
            <a:off x="3279092" y="834369"/>
            <a:ext cx="3230880" cy="1384995"/>
          </a:xfrm>
          <a:prstGeom prst="rect">
            <a:avLst/>
          </a:prstGeom>
          <a:noFill/>
        </p:spPr>
        <p:txBody>
          <a:bodyPr wrap="square" rtlCol="0">
            <a:spAutoFit/>
          </a:bodyPr>
          <a:lstStyle/>
          <a:p>
            <a:r>
              <a:rPr lang="fr-FR" sz="2800" dirty="0"/>
              <a:t>Le zonage est plutôt cohérent avec les indicateurs d’étiages</a:t>
            </a:r>
          </a:p>
        </p:txBody>
      </p:sp>
    </p:spTree>
    <p:extLst>
      <p:ext uri="{BB962C8B-B14F-4D97-AF65-F5344CB8AC3E}">
        <p14:creationId xmlns:p14="http://schemas.microsoft.com/office/powerpoint/2010/main" val="3506655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7384"/>
            <a:ext cx="12192000" cy="316082"/>
          </a:xfrm>
        </p:spPr>
      </p:pic>
      <p:sp>
        <p:nvSpPr>
          <p:cNvPr id="6" name="Titre 1"/>
          <p:cNvSpPr>
            <a:spLocks noGrp="1"/>
          </p:cNvSpPr>
          <p:nvPr>
            <p:ph type="title"/>
          </p:nvPr>
        </p:nvSpPr>
        <p:spPr>
          <a:xfrm>
            <a:off x="407368" y="-35337"/>
            <a:ext cx="11665296" cy="360039"/>
          </a:xfrm>
        </p:spPr>
        <p:txBody>
          <a:bodyPr>
            <a:normAutofit/>
          </a:bodyPr>
          <a:lstStyle/>
          <a:p>
            <a:pPr algn="r"/>
            <a:r>
              <a:rPr lang="fr-FR" sz="1200" i="1" dirty="0">
                <a:solidFill>
                  <a:schemeClr val="bg1"/>
                </a:solidFill>
              </a:rPr>
              <a:t>Journée d’étude « sécheresses »/ 04 mai 2023 / Metz</a:t>
            </a:r>
          </a:p>
        </p:txBody>
      </p:sp>
      <p:sp>
        <p:nvSpPr>
          <p:cNvPr id="8" name="Titre 1"/>
          <p:cNvSpPr txBox="1">
            <a:spLocks/>
          </p:cNvSpPr>
          <p:nvPr/>
        </p:nvSpPr>
        <p:spPr>
          <a:xfrm>
            <a:off x="912020" y="638888"/>
            <a:ext cx="7092692" cy="6243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200" dirty="0"/>
              <a:t>Un net renforcement des priorités d’action sur la ressource quantitative</a:t>
            </a:r>
          </a:p>
        </p:txBody>
      </p:sp>
      <p:sp>
        <p:nvSpPr>
          <p:cNvPr id="4" name="ZoneTexte 3"/>
          <p:cNvSpPr txBox="1"/>
          <p:nvPr/>
        </p:nvSpPr>
        <p:spPr>
          <a:xfrm rot="16200000">
            <a:off x="11230635" y="4030906"/>
            <a:ext cx="1707287" cy="215444"/>
          </a:xfrm>
          <a:prstGeom prst="rect">
            <a:avLst/>
          </a:prstGeom>
          <a:noFill/>
        </p:spPr>
        <p:txBody>
          <a:bodyPr wrap="square" rtlCol="0">
            <a:spAutoFit/>
          </a:bodyPr>
          <a:lstStyle/>
          <a:p>
            <a:r>
              <a:rPr lang="fr-FR" sz="800" i="1" dirty="0">
                <a:solidFill>
                  <a:schemeClr val="bg1">
                    <a:lumMod val="50000"/>
                  </a:schemeClr>
                </a:solidFill>
              </a:rPr>
              <a:t>AERM –François Bigorre 04/05/2023</a:t>
            </a:r>
          </a:p>
        </p:txBody>
      </p:sp>
      <p:cxnSp>
        <p:nvCxnSpPr>
          <p:cNvPr id="11" name="Connecteur droit 10"/>
          <p:cNvCxnSpPr/>
          <p:nvPr/>
        </p:nvCxnSpPr>
        <p:spPr>
          <a:xfrm>
            <a:off x="1632340" y="1628800"/>
            <a:ext cx="4320000" cy="0"/>
          </a:xfrm>
          <a:prstGeom prst="line">
            <a:avLst/>
          </a:prstGeom>
          <a:ln w="2540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839416" y="1783258"/>
            <a:ext cx="6336704" cy="4062651"/>
          </a:xfrm>
          <a:prstGeom prst="rect">
            <a:avLst/>
          </a:prstGeom>
          <a:noFill/>
        </p:spPr>
        <p:txBody>
          <a:bodyPr wrap="square" rtlCol="0">
            <a:spAutoFit/>
          </a:bodyPr>
          <a:lstStyle/>
          <a:p>
            <a:r>
              <a:rPr lang="fr-FR" sz="2400" b="1" dirty="0">
                <a:solidFill>
                  <a:schemeClr val="accent5">
                    <a:lumMod val="75000"/>
                  </a:schemeClr>
                </a:solidFill>
              </a:rPr>
              <a:t>Les plans d’actions en cours</a:t>
            </a:r>
          </a:p>
          <a:p>
            <a:pPr marL="285750" indent="-285750">
              <a:buFont typeface="Wingdings" panose="05000000000000000000" pitchFamily="2" charset="2"/>
              <a:buChar char="§"/>
            </a:pPr>
            <a:r>
              <a:rPr lang="fr-FR" dirty="0"/>
              <a:t>Varenne de l’eau : 10 projets prioritaires pour l’adaptation de l’agriculture au changement climatique dans le bassin Rhin-Meuse</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a:t>Un plan sécheresse de 30M€ pour prévenir les crises futures</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a:t>Un plan eau national, 53 mesures pour intensifier l’action sur les territoires (accroissement des recettes des agences de l’eau de 500 M€ d’ici 2025) </a:t>
            </a:r>
          </a:p>
          <a:p>
            <a:endParaRPr lang="fr-FR" dirty="0"/>
          </a:p>
          <a:p>
            <a:endParaRPr lang="fr-FR" dirty="0"/>
          </a:p>
        </p:txBody>
      </p:sp>
      <p:pic>
        <p:nvPicPr>
          <p:cNvPr id="12" name="Picture 2">
            <a:extLst>
              <a:ext uri="{FF2B5EF4-FFF2-40B4-BE49-F238E27FC236}">
                <a16:creationId xmlns:a16="http://schemas.microsoft.com/office/drawing/2014/main" id="{B7D3E36F-D012-4765-AC25-4C83D0FEA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4184" y="6221310"/>
            <a:ext cx="15240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 9">
            <a:extLst>
              <a:ext uri="{FF2B5EF4-FFF2-40B4-BE49-F238E27FC236}">
                <a16:creationId xmlns:a16="http://schemas.microsoft.com/office/drawing/2014/main" id="{F0D946AB-B707-4BD1-ABAF-E6FC5A7239F9}"/>
              </a:ext>
            </a:extLst>
          </p:cNvPr>
          <p:cNvPicPr>
            <a:picLocks noChangeAspect="1"/>
          </p:cNvPicPr>
          <p:nvPr/>
        </p:nvPicPr>
        <p:blipFill>
          <a:blip r:embed="rId4"/>
          <a:stretch>
            <a:fillRect/>
          </a:stretch>
        </p:blipFill>
        <p:spPr>
          <a:xfrm>
            <a:off x="7745525" y="2060848"/>
            <a:ext cx="1733550" cy="476250"/>
          </a:xfrm>
          <a:prstGeom prst="rect">
            <a:avLst/>
          </a:prstGeom>
        </p:spPr>
      </p:pic>
      <p:pic>
        <p:nvPicPr>
          <p:cNvPr id="14" name="Image 13">
            <a:extLst>
              <a:ext uri="{FF2B5EF4-FFF2-40B4-BE49-F238E27FC236}">
                <a16:creationId xmlns:a16="http://schemas.microsoft.com/office/drawing/2014/main" id="{093D9825-026F-4BE3-B345-6A37AF7C2D82}"/>
              </a:ext>
            </a:extLst>
          </p:cNvPr>
          <p:cNvPicPr>
            <a:picLocks noChangeAspect="1"/>
          </p:cNvPicPr>
          <p:nvPr/>
        </p:nvPicPr>
        <p:blipFill>
          <a:blip r:embed="rId5"/>
          <a:stretch>
            <a:fillRect/>
          </a:stretch>
        </p:blipFill>
        <p:spPr>
          <a:xfrm>
            <a:off x="8004712" y="3214703"/>
            <a:ext cx="1571625" cy="923925"/>
          </a:xfrm>
          <a:prstGeom prst="rect">
            <a:avLst/>
          </a:prstGeom>
        </p:spPr>
      </p:pic>
      <p:pic>
        <p:nvPicPr>
          <p:cNvPr id="15" name="Image 14">
            <a:extLst>
              <a:ext uri="{FF2B5EF4-FFF2-40B4-BE49-F238E27FC236}">
                <a16:creationId xmlns:a16="http://schemas.microsoft.com/office/drawing/2014/main" id="{1CDF1DC0-F9CB-46D5-AFD0-781F8CA31E16}"/>
              </a:ext>
            </a:extLst>
          </p:cNvPr>
          <p:cNvPicPr>
            <a:picLocks noChangeAspect="1"/>
          </p:cNvPicPr>
          <p:nvPr/>
        </p:nvPicPr>
        <p:blipFill>
          <a:blip r:embed="rId6"/>
          <a:stretch>
            <a:fillRect/>
          </a:stretch>
        </p:blipFill>
        <p:spPr>
          <a:xfrm>
            <a:off x="8152349" y="4365104"/>
            <a:ext cx="1276350" cy="714375"/>
          </a:xfrm>
          <a:prstGeom prst="rect">
            <a:avLst/>
          </a:prstGeom>
        </p:spPr>
      </p:pic>
    </p:spTree>
    <p:extLst>
      <p:ext uri="{BB962C8B-B14F-4D97-AF65-F5344CB8AC3E}">
        <p14:creationId xmlns:p14="http://schemas.microsoft.com/office/powerpoint/2010/main" val="98610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0D49EC3F-7121-443A-86C8-330E3024BE8C}"/>
              </a:ext>
            </a:extLst>
          </p:cNvPr>
          <p:cNvSpPr txBox="1">
            <a:spLocks/>
          </p:cNvSpPr>
          <p:nvPr/>
        </p:nvSpPr>
        <p:spPr>
          <a:xfrm>
            <a:off x="1525150" y="207053"/>
            <a:ext cx="9203129" cy="7561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b="1" dirty="0"/>
          </a:p>
        </p:txBody>
      </p:sp>
      <p:cxnSp>
        <p:nvCxnSpPr>
          <p:cNvPr id="11" name="Connecteur droit 10">
            <a:extLst>
              <a:ext uri="{FF2B5EF4-FFF2-40B4-BE49-F238E27FC236}">
                <a16:creationId xmlns:a16="http://schemas.microsoft.com/office/drawing/2014/main" id="{8A8E6CC8-85AD-4CFD-A14D-6F0AA0059456}"/>
              </a:ext>
            </a:extLst>
          </p:cNvPr>
          <p:cNvCxnSpPr/>
          <p:nvPr/>
        </p:nvCxnSpPr>
        <p:spPr>
          <a:xfrm>
            <a:off x="153033" y="805618"/>
            <a:ext cx="8208912" cy="0"/>
          </a:xfrm>
          <a:prstGeom prst="line">
            <a:avLst/>
          </a:prstGeom>
          <a:ln w="2540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Titre 1">
            <a:extLst>
              <a:ext uri="{FF2B5EF4-FFF2-40B4-BE49-F238E27FC236}">
                <a16:creationId xmlns:a16="http://schemas.microsoft.com/office/drawing/2014/main" id="{6AA11EC7-A619-4A34-BDBF-6CF1A4FE77DC}"/>
              </a:ext>
            </a:extLst>
          </p:cNvPr>
          <p:cNvSpPr txBox="1">
            <a:spLocks/>
          </p:cNvSpPr>
          <p:nvPr/>
        </p:nvSpPr>
        <p:spPr>
          <a:xfrm>
            <a:off x="73898" y="199005"/>
            <a:ext cx="9203129" cy="7561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FR" sz="2400" b="1" dirty="0">
                <a:latin typeface="Calibri" pitchFamily="34" charset="0"/>
              </a:rPr>
              <a:t>4 axes de développement</a:t>
            </a:r>
            <a:endParaRPr lang="fr-FR" sz="900" b="1" dirty="0">
              <a:latin typeface="Calibri" pitchFamily="34" charset="0"/>
            </a:endParaRPr>
          </a:p>
        </p:txBody>
      </p:sp>
      <p:sp>
        <p:nvSpPr>
          <p:cNvPr id="20" name="Rectangle 19">
            <a:extLst>
              <a:ext uri="{FF2B5EF4-FFF2-40B4-BE49-F238E27FC236}">
                <a16:creationId xmlns:a16="http://schemas.microsoft.com/office/drawing/2014/main" id="{21A1FD44-8006-48A2-8218-408D97B3E0B4}"/>
              </a:ext>
            </a:extLst>
          </p:cNvPr>
          <p:cNvSpPr/>
          <p:nvPr/>
        </p:nvSpPr>
        <p:spPr>
          <a:xfrm>
            <a:off x="153033" y="1012413"/>
            <a:ext cx="11919632" cy="5732866"/>
          </a:xfrm>
          <a:prstGeom prst="rect">
            <a:avLst/>
          </a:prstGeom>
          <a:solidFill>
            <a:srgbClr val="C2E4DE"/>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grpSp>
        <p:nvGrpSpPr>
          <p:cNvPr id="5" name="Groupe 4">
            <a:extLst>
              <a:ext uri="{FF2B5EF4-FFF2-40B4-BE49-F238E27FC236}">
                <a16:creationId xmlns:a16="http://schemas.microsoft.com/office/drawing/2014/main" id="{FBCF9D9A-98D6-4211-B027-3AE03A9DB820}"/>
              </a:ext>
            </a:extLst>
          </p:cNvPr>
          <p:cNvGrpSpPr/>
          <p:nvPr/>
        </p:nvGrpSpPr>
        <p:grpSpPr>
          <a:xfrm>
            <a:off x="47329" y="1094888"/>
            <a:ext cx="7749275" cy="1325711"/>
            <a:chOff x="3666008" y="5419567"/>
            <a:chExt cx="7749275" cy="1325711"/>
          </a:xfrm>
        </p:grpSpPr>
        <p:sp>
          <p:nvSpPr>
            <p:cNvPr id="32" name="Text Box 7">
              <a:extLst>
                <a:ext uri="{FF2B5EF4-FFF2-40B4-BE49-F238E27FC236}">
                  <a16:creationId xmlns:a16="http://schemas.microsoft.com/office/drawing/2014/main" id="{DF9AFFE8-7477-4A05-A4CC-7DDBCF0671F8}"/>
                </a:ext>
              </a:extLst>
            </p:cNvPr>
            <p:cNvSpPr txBox="1">
              <a:spLocks noChangeArrowheads="1"/>
            </p:cNvSpPr>
            <p:nvPr/>
          </p:nvSpPr>
          <p:spPr bwMode="auto">
            <a:xfrm>
              <a:off x="3666008" y="5419567"/>
              <a:ext cx="428322" cy="577081"/>
            </a:xfrm>
            <a:prstGeom prst="rect">
              <a:avLst/>
            </a:prstGeom>
            <a:noFill/>
            <a:ln w="9525">
              <a:noFill/>
              <a:miter lim="800000"/>
              <a:headEnd/>
              <a:tailEnd/>
            </a:ln>
          </p:spPr>
          <p:txBody>
            <a:bodyPr wrap="none" lIns="0" tIns="0" rIns="0" bIns="0">
              <a:spAutoFit/>
            </a:bodyPr>
            <a:lstStyle/>
            <a:p>
              <a:pPr indent="182880" algn="ctr" defTabSz="1450904"/>
              <a:r>
                <a:rPr lang="en-CA" sz="3750" b="1" dirty="0">
                  <a:latin typeface="Poppins SemiBold" panose="00000700000000000000" pitchFamily="2" charset="0"/>
                  <a:ea typeface="Open Sans" panose="020B0606030504020204" pitchFamily="34" charset="0"/>
                  <a:cs typeface="Poppins SemiBold" panose="00000700000000000000" pitchFamily="2" charset="0"/>
                </a:rPr>
                <a:t>1</a:t>
              </a:r>
            </a:p>
          </p:txBody>
        </p:sp>
        <p:grpSp>
          <p:nvGrpSpPr>
            <p:cNvPr id="3" name="Groupe 2">
              <a:extLst>
                <a:ext uri="{FF2B5EF4-FFF2-40B4-BE49-F238E27FC236}">
                  <a16:creationId xmlns:a16="http://schemas.microsoft.com/office/drawing/2014/main" id="{8B010137-1C53-4367-8D9E-9414DF1252B7}"/>
                </a:ext>
              </a:extLst>
            </p:cNvPr>
            <p:cNvGrpSpPr/>
            <p:nvPr/>
          </p:nvGrpSpPr>
          <p:grpSpPr>
            <a:xfrm>
              <a:off x="4205120" y="5449423"/>
              <a:ext cx="7210163" cy="1295855"/>
              <a:chOff x="4205120" y="5449423"/>
              <a:chExt cx="7210163" cy="1295855"/>
            </a:xfrm>
          </p:grpSpPr>
          <p:sp>
            <p:nvSpPr>
              <p:cNvPr id="30" name="Rectangle 29">
                <a:extLst>
                  <a:ext uri="{FF2B5EF4-FFF2-40B4-BE49-F238E27FC236}">
                    <a16:creationId xmlns:a16="http://schemas.microsoft.com/office/drawing/2014/main" id="{FDA3EAEA-AECF-4004-8493-AD4A3017B6A3}"/>
                  </a:ext>
                </a:extLst>
              </p:cNvPr>
              <p:cNvSpPr/>
              <p:nvPr/>
            </p:nvSpPr>
            <p:spPr>
              <a:xfrm>
                <a:off x="4205120" y="5449423"/>
                <a:ext cx="5071073" cy="461665"/>
              </a:xfrm>
              <a:prstGeom prst="rect">
                <a:avLst/>
              </a:prstGeom>
              <a:noFill/>
            </p:spPr>
            <p:txBody>
              <a:bodyPr wrap="square">
                <a:spAutoFit/>
              </a:bodyPr>
              <a:lstStyle/>
              <a:p>
                <a:pPr defTabSz="1450904"/>
                <a:r>
                  <a:rPr lang="fr-FR" sz="2400" b="1" dirty="0"/>
                  <a:t>Sobriété des usages de l’eau</a:t>
                </a:r>
                <a:endParaRPr lang="en-US" b="1" dirty="0">
                  <a:solidFill>
                    <a:schemeClr val="accent1"/>
                  </a:solidFill>
                  <a:latin typeface="Poppins SemiBold" panose="00000700000000000000" pitchFamily="2" charset="0"/>
                  <a:ea typeface="Open Sans" pitchFamily="34" charset="0"/>
                  <a:cs typeface="Poppins SemiBold" panose="00000700000000000000" pitchFamily="2" charset="0"/>
                </a:endParaRPr>
              </a:p>
            </p:txBody>
          </p:sp>
          <p:pic>
            <p:nvPicPr>
              <p:cNvPr id="34" name="Image 33">
                <a:extLst>
                  <a:ext uri="{FF2B5EF4-FFF2-40B4-BE49-F238E27FC236}">
                    <a16:creationId xmlns:a16="http://schemas.microsoft.com/office/drawing/2014/main" id="{5FDE8F7F-136D-423B-A727-A573E5959F1C}"/>
                  </a:ext>
                </a:extLst>
              </p:cNvPr>
              <p:cNvPicPr>
                <a:picLocks noChangeAspect="1"/>
              </p:cNvPicPr>
              <p:nvPr/>
            </p:nvPicPr>
            <p:blipFill>
              <a:blip r:embed="rId3">
                <a:clrChange>
                  <a:clrFrom>
                    <a:srgbClr val="FFFFFF"/>
                  </a:clrFrom>
                  <a:clrTo>
                    <a:srgbClr val="FFFFFF">
                      <a:alpha val="0"/>
                    </a:srgbClr>
                  </a:clrTo>
                </a:clrChange>
              </a:blip>
              <a:srcRect l="20958" r="23055" b="67869"/>
              <a:stretch>
                <a:fillRect/>
              </a:stretch>
            </p:blipFill>
            <p:spPr>
              <a:xfrm>
                <a:off x="5808208" y="5976410"/>
                <a:ext cx="917523" cy="762146"/>
              </a:xfrm>
              <a:custGeom>
                <a:avLst/>
                <a:gdLst>
                  <a:gd name="connsiteX0" fmla="*/ 177438 w 810574"/>
                  <a:gd name="connsiteY0" fmla="*/ 0 h 673308"/>
                  <a:gd name="connsiteX1" fmla="*/ 633136 w 810574"/>
                  <a:gd name="connsiteY1" fmla="*/ 0 h 673308"/>
                  <a:gd name="connsiteX2" fmla="*/ 691868 w 810574"/>
                  <a:gd name="connsiteY2" fmla="*/ 44072 h 673308"/>
                  <a:gd name="connsiteX3" fmla="*/ 810574 w 810574"/>
                  <a:gd name="connsiteY3" fmla="*/ 304710 h 673308"/>
                  <a:gd name="connsiteX4" fmla="*/ 405287 w 810574"/>
                  <a:gd name="connsiteY4" fmla="*/ 673308 h 673308"/>
                  <a:gd name="connsiteX5" fmla="*/ 0 w 810574"/>
                  <a:gd name="connsiteY5" fmla="*/ 304710 h 673308"/>
                  <a:gd name="connsiteX6" fmla="*/ 118706 w 810574"/>
                  <a:gd name="connsiteY6" fmla="*/ 44072 h 67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574" h="673308">
                    <a:moveTo>
                      <a:pt x="177438" y="0"/>
                    </a:moveTo>
                    <a:lnTo>
                      <a:pt x="633136" y="0"/>
                    </a:lnTo>
                    <a:lnTo>
                      <a:pt x="691868" y="44072"/>
                    </a:lnTo>
                    <a:cubicBezTo>
                      <a:pt x="765211" y="110775"/>
                      <a:pt x="810574" y="202925"/>
                      <a:pt x="810574" y="304710"/>
                    </a:cubicBezTo>
                    <a:cubicBezTo>
                      <a:pt x="810574" y="508281"/>
                      <a:pt x="629121" y="673308"/>
                      <a:pt x="405287" y="673308"/>
                    </a:cubicBezTo>
                    <a:cubicBezTo>
                      <a:pt x="181453" y="673308"/>
                      <a:pt x="0" y="508281"/>
                      <a:pt x="0" y="304710"/>
                    </a:cubicBezTo>
                    <a:cubicBezTo>
                      <a:pt x="0" y="202925"/>
                      <a:pt x="45363" y="110775"/>
                      <a:pt x="118706" y="44072"/>
                    </a:cubicBezTo>
                    <a:close/>
                  </a:path>
                </a:pathLst>
              </a:custGeom>
            </p:spPr>
          </p:pic>
          <p:pic>
            <p:nvPicPr>
              <p:cNvPr id="35" name="Image 34">
                <a:extLst>
                  <a:ext uri="{FF2B5EF4-FFF2-40B4-BE49-F238E27FC236}">
                    <a16:creationId xmlns:a16="http://schemas.microsoft.com/office/drawing/2014/main" id="{FD17A812-14B0-4605-9AC7-049DC7CDD44C}"/>
                  </a:ext>
                </a:extLst>
              </p:cNvPr>
              <p:cNvPicPr>
                <a:picLocks noChangeAspect="1"/>
              </p:cNvPicPr>
              <p:nvPr/>
            </p:nvPicPr>
            <p:blipFill>
              <a:blip r:embed="rId4">
                <a:clrChange>
                  <a:clrFrom>
                    <a:srgbClr val="FFFFFF"/>
                  </a:clrFrom>
                  <a:clrTo>
                    <a:srgbClr val="FFFFFF">
                      <a:alpha val="0"/>
                    </a:srgbClr>
                  </a:clrTo>
                </a:clrChange>
              </a:blip>
              <a:srcRect l="28906" r="29919" b="70387"/>
              <a:stretch>
                <a:fillRect/>
              </a:stretch>
            </p:blipFill>
            <p:spPr>
              <a:xfrm>
                <a:off x="7483833" y="6077922"/>
                <a:ext cx="792507" cy="667356"/>
              </a:xfrm>
              <a:custGeom>
                <a:avLst/>
                <a:gdLst>
                  <a:gd name="connsiteX0" fmla="*/ 227081 w 780450"/>
                  <a:gd name="connsiteY0" fmla="*/ 0 h 657203"/>
                  <a:gd name="connsiteX1" fmla="*/ 553370 w 780450"/>
                  <a:gd name="connsiteY1" fmla="*/ 0 h 657203"/>
                  <a:gd name="connsiteX2" fmla="*/ 608403 w 780450"/>
                  <a:gd name="connsiteY2" fmla="*/ 26398 h 657203"/>
                  <a:gd name="connsiteX3" fmla="*/ 780450 w 780450"/>
                  <a:gd name="connsiteY3" fmla="*/ 312353 h 657203"/>
                  <a:gd name="connsiteX4" fmla="*/ 390225 w 780450"/>
                  <a:gd name="connsiteY4" fmla="*/ 657203 h 657203"/>
                  <a:gd name="connsiteX5" fmla="*/ 0 w 780450"/>
                  <a:gd name="connsiteY5" fmla="*/ 312353 h 657203"/>
                  <a:gd name="connsiteX6" fmla="*/ 172047 w 780450"/>
                  <a:gd name="connsiteY6" fmla="*/ 26398 h 657203"/>
                  <a:gd name="connsiteX7" fmla="*/ 227081 w 780450"/>
                  <a:gd name="connsiteY7" fmla="*/ 0 h 6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0450" h="657203">
                    <a:moveTo>
                      <a:pt x="227081" y="0"/>
                    </a:moveTo>
                    <a:lnTo>
                      <a:pt x="553370" y="0"/>
                    </a:lnTo>
                    <a:lnTo>
                      <a:pt x="608403" y="26398"/>
                    </a:lnTo>
                    <a:cubicBezTo>
                      <a:pt x="712204" y="88370"/>
                      <a:pt x="780450" y="193319"/>
                      <a:pt x="780450" y="312353"/>
                    </a:cubicBezTo>
                    <a:cubicBezTo>
                      <a:pt x="780450" y="502808"/>
                      <a:pt x="605740" y="657203"/>
                      <a:pt x="390225" y="657203"/>
                    </a:cubicBezTo>
                    <a:cubicBezTo>
                      <a:pt x="174710" y="657203"/>
                      <a:pt x="0" y="502808"/>
                      <a:pt x="0" y="312353"/>
                    </a:cubicBezTo>
                    <a:cubicBezTo>
                      <a:pt x="0" y="193319"/>
                      <a:pt x="68246" y="88370"/>
                      <a:pt x="172047" y="26398"/>
                    </a:cubicBezTo>
                    <a:lnTo>
                      <a:pt x="227081" y="0"/>
                    </a:lnTo>
                    <a:close/>
                  </a:path>
                </a:pathLst>
              </a:custGeom>
            </p:spPr>
          </p:pic>
          <p:pic>
            <p:nvPicPr>
              <p:cNvPr id="36" name="Picture 8" descr="Fuite - Icônes construction et outillage gratuites">
                <a:extLst>
                  <a:ext uri="{FF2B5EF4-FFF2-40B4-BE49-F238E27FC236}">
                    <a16:creationId xmlns:a16="http://schemas.microsoft.com/office/drawing/2014/main" id="{E3C3BB0F-53E2-4C2E-985F-F4E5572249F1}"/>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135697" y="6056150"/>
                <a:ext cx="687280" cy="687280"/>
              </a:xfrm>
              <a:prstGeom prst="rect">
                <a:avLst/>
              </a:prstGeom>
              <a:noFill/>
              <a:extLst>
                <a:ext uri="{909E8E84-426E-40DD-AFC4-6F175D3DCCD1}">
                  <a14:hiddenFill xmlns:a14="http://schemas.microsoft.com/office/drawing/2010/main">
                    <a:solidFill>
                      <a:srgbClr val="FFFFFF"/>
                    </a:solidFill>
                  </a14:hiddenFill>
                </a:ext>
              </a:extLst>
            </p:spPr>
          </p:pic>
          <p:pic>
            <p:nvPicPr>
              <p:cNvPr id="37" name="Graphique 36" descr="Marketing">
                <a:extLst>
                  <a:ext uri="{FF2B5EF4-FFF2-40B4-BE49-F238E27FC236}">
                    <a16:creationId xmlns:a16="http://schemas.microsoft.com/office/drawing/2014/main" id="{0AFACC43-1C59-4EFE-B7DB-80C6FDBA9D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96952" y="5933095"/>
                <a:ext cx="717852" cy="717852"/>
              </a:xfrm>
              <a:prstGeom prst="rect">
                <a:avLst/>
              </a:prstGeom>
            </p:spPr>
          </p:pic>
          <p:pic>
            <p:nvPicPr>
              <p:cNvPr id="38" name="Image 37">
                <a:extLst>
                  <a:ext uri="{FF2B5EF4-FFF2-40B4-BE49-F238E27FC236}">
                    <a16:creationId xmlns:a16="http://schemas.microsoft.com/office/drawing/2014/main" id="{09F9AB33-7B16-4160-ABBE-3031CF10CF8A}"/>
                  </a:ext>
                </a:extLst>
              </p:cNvPr>
              <p:cNvPicPr>
                <a:picLocks noChangeAspect="1"/>
              </p:cNvPicPr>
              <p:nvPr/>
            </p:nvPicPr>
            <p:blipFill rotWithShape="1">
              <a:blip r:embed="rId8">
                <a:clrChange>
                  <a:clrFrom>
                    <a:srgbClr val="FFFFFF"/>
                  </a:clrFrom>
                  <a:clrTo>
                    <a:srgbClr val="FFFFFF">
                      <a:alpha val="0"/>
                    </a:srgbClr>
                  </a:clrTo>
                </a:clrChange>
                <a:grayscl/>
              </a:blip>
              <a:srcRect l="18473" t="12623" b="42893"/>
              <a:stretch/>
            </p:blipFill>
            <p:spPr>
              <a:xfrm>
                <a:off x="10193336" y="5985463"/>
                <a:ext cx="1221947" cy="643752"/>
              </a:xfrm>
              <a:prstGeom prst="rect">
                <a:avLst/>
              </a:prstGeom>
            </p:spPr>
          </p:pic>
        </p:grpSp>
      </p:grpSp>
      <p:grpSp>
        <p:nvGrpSpPr>
          <p:cNvPr id="12" name="Groupe 11">
            <a:extLst>
              <a:ext uri="{FF2B5EF4-FFF2-40B4-BE49-F238E27FC236}">
                <a16:creationId xmlns:a16="http://schemas.microsoft.com/office/drawing/2014/main" id="{8E965E8D-23DE-4CE4-8B07-8DB80065BCF6}"/>
              </a:ext>
            </a:extLst>
          </p:cNvPr>
          <p:cNvGrpSpPr/>
          <p:nvPr/>
        </p:nvGrpSpPr>
        <p:grpSpPr>
          <a:xfrm>
            <a:off x="47329" y="3859068"/>
            <a:ext cx="12457383" cy="1519610"/>
            <a:chOff x="3677269" y="3950004"/>
            <a:chExt cx="12457383" cy="1519610"/>
          </a:xfrm>
        </p:grpSpPr>
        <p:sp>
          <p:nvSpPr>
            <p:cNvPr id="25" name="Rectangle 24">
              <a:extLst>
                <a:ext uri="{FF2B5EF4-FFF2-40B4-BE49-F238E27FC236}">
                  <a16:creationId xmlns:a16="http://schemas.microsoft.com/office/drawing/2014/main" id="{E460F052-0A7F-456B-9BED-6E37FCD4D5D9}"/>
                </a:ext>
              </a:extLst>
            </p:cNvPr>
            <p:cNvSpPr/>
            <p:nvPr/>
          </p:nvSpPr>
          <p:spPr>
            <a:xfrm>
              <a:off x="4122934" y="4040457"/>
              <a:ext cx="12011718" cy="461665"/>
            </a:xfrm>
            <a:prstGeom prst="rect">
              <a:avLst/>
            </a:prstGeom>
            <a:noFill/>
          </p:spPr>
          <p:txBody>
            <a:bodyPr wrap="square">
              <a:spAutoFit/>
            </a:bodyPr>
            <a:lstStyle/>
            <a:p>
              <a:pPr defTabSz="1450904"/>
              <a:r>
                <a:rPr lang="fr-FR" sz="2400" b="1" dirty="0"/>
                <a:t>Contribuer à l’évolution de l’agriculture vers des systèmes plus résilients et des sols vivants</a:t>
              </a:r>
              <a:endParaRPr lang="en-US" b="1" dirty="0">
                <a:solidFill>
                  <a:schemeClr val="accent1"/>
                </a:solidFill>
                <a:latin typeface="Poppins SemiBold" panose="00000700000000000000" pitchFamily="2" charset="0"/>
                <a:ea typeface="Open Sans" pitchFamily="34" charset="0"/>
                <a:cs typeface="Poppins SemiBold" panose="00000700000000000000" pitchFamily="2" charset="0"/>
              </a:endParaRPr>
            </a:p>
          </p:txBody>
        </p:sp>
        <p:sp>
          <p:nvSpPr>
            <p:cNvPr id="29" name="Text Box 7">
              <a:extLst>
                <a:ext uri="{FF2B5EF4-FFF2-40B4-BE49-F238E27FC236}">
                  <a16:creationId xmlns:a16="http://schemas.microsoft.com/office/drawing/2014/main" id="{C42881A5-39A5-4813-A92C-D1627D8CBA60}"/>
                </a:ext>
              </a:extLst>
            </p:cNvPr>
            <p:cNvSpPr txBox="1">
              <a:spLocks noChangeArrowheads="1"/>
            </p:cNvSpPr>
            <p:nvPr/>
          </p:nvSpPr>
          <p:spPr bwMode="auto">
            <a:xfrm>
              <a:off x="3677269" y="3950004"/>
              <a:ext cx="428322" cy="577081"/>
            </a:xfrm>
            <a:prstGeom prst="rect">
              <a:avLst/>
            </a:prstGeom>
            <a:noFill/>
            <a:ln w="9525">
              <a:noFill/>
              <a:miter lim="800000"/>
              <a:headEnd/>
              <a:tailEnd/>
            </a:ln>
          </p:spPr>
          <p:txBody>
            <a:bodyPr wrap="none" lIns="0" tIns="0" rIns="0" bIns="0">
              <a:spAutoFit/>
            </a:bodyPr>
            <a:lstStyle/>
            <a:p>
              <a:pPr indent="182880" algn="ctr" defTabSz="1450904"/>
              <a:r>
                <a:rPr lang="en-CA" sz="3750" b="1" dirty="0">
                  <a:latin typeface="Poppins SemiBold" panose="00000700000000000000" pitchFamily="2" charset="0"/>
                  <a:ea typeface="Open Sans" panose="020B0606030504020204" pitchFamily="34" charset="0"/>
                  <a:cs typeface="Poppins SemiBold" panose="00000700000000000000" pitchFamily="2" charset="0"/>
                </a:rPr>
                <a:t>3</a:t>
              </a:r>
            </a:p>
          </p:txBody>
        </p:sp>
        <p:pic>
          <p:nvPicPr>
            <p:cNvPr id="4" name="Image 3">
              <a:extLst>
                <a:ext uri="{FF2B5EF4-FFF2-40B4-BE49-F238E27FC236}">
                  <a16:creationId xmlns:a16="http://schemas.microsoft.com/office/drawing/2014/main" id="{33AD780F-6003-4ABD-9AAA-6AEFE8905183}"/>
                </a:ext>
              </a:extLst>
            </p:cNvPr>
            <p:cNvPicPr>
              <a:picLocks noChangeAspect="1"/>
            </p:cNvPicPr>
            <p:nvPr/>
          </p:nvPicPr>
          <p:blipFill>
            <a:blip r:embed="rId9"/>
            <a:stretch>
              <a:fillRect/>
            </a:stretch>
          </p:blipFill>
          <p:spPr>
            <a:xfrm>
              <a:off x="7413002" y="4541482"/>
              <a:ext cx="1053167" cy="794239"/>
            </a:xfrm>
            <a:prstGeom prst="rect">
              <a:avLst/>
            </a:prstGeom>
          </p:spPr>
        </p:pic>
        <p:grpSp>
          <p:nvGrpSpPr>
            <p:cNvPr id="51" name="Groupe 50">
              <a:extLst>
                <a:ext uri="{FF2B5EF4-FFF2-40B4-BE49-F238E27FC236}">
                  <a16:creationId xmlns:a16="http://schemas.microsoft.com/office/drawing/2014/main" id="{14028DF1-BBA2-4AE4-A33D-B47849F7C76B}"/>
                </a:ext>
              </a:extLst>
            </p:cNvPr>
            <p:cNvGrpSpPr/>
            <p:nvPr/>
          </p:nvGrpSpPr>
          <p:grpSpPr>
            <a:xfrm>
              <a:off x="7836302" y="4470934"/>
              <a:ext cx="3934336" cy="998680"/>
              <a:chOff x="7118293" y="4446076"/>
              <a:chExt cx="3934336" cy="998680"/>
            </a:xfrm>
          </p:grpSpPr>
          <p:pic>
            <p:nvPicPr>
              <p:cNvPr id="6" name="Image 5">
                <a:extLst>
                  <a:ext uri="{FF2B5EF4-FFF2-40B4-BE49-F238E27FC236}">
                    <a16:creationId xmlns:a16="http://schemas.microsoft.com/office/drawing/2014/main" id="{63F2CBA4-D641-4F0E-8650-6F6FE8E18A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64633" y="4446076"/>
                <a:ext cx="2487996" cy="979909"/>
              </a:xfrm>
              <a:prstGeom prst="rect">
                <a:avLst/>
              </a:prstGeom>
            </p:spPr>
          </p:pic>
          <p:sp>
            <p:nvSpPr>
              <p:cNvPr id="39" name="Rectangle 38">
                <a:extLst>
                  <a:ext uri="{FF2B5EF4-FFF2-40B4-BE49-F238E27FC236}">
                    <a16:creationId xmlns:a16="http://schemas.microsoft.com/office/drawing/2014/main" id="{6146F5D0-FA10-45BB-94B8-0AE6390617CD}"/>
                  </a:ext>
                </a:extLst>
              </p:cNvPr>
              <p:cNvSpPr/>
              <p:nvPr/>
            </p:nvSpPr>
            <p:spPr>
              <a:xfrm>
                <a:off x="7118293" y="5183146"/>
                <a:ext cx="2153311" cy="261610"/>
              </a:xfrm>
              <a:prstGeom prst="rect">
                <a:avLst/>
              </a:prstGeom>
              <a:noFill/>
            </p:spPr>
            <p:txBody>
              <a:bodyPr wrap="square">
                <a:spAutoFit/>
              </a:bodyPr>
              <a:lstStyle/>
              <a:p>
                <a:pPr defTabSz="1450904"/>
                <a:r>
                  <a:rPr lang="fr-FR" sz="1100" dirty="0">
                    <a:solidFill>
                      <a:schemeClr val="bg1"/>
                    </a:solidFill>
                  </a:rPr>
                  <a:t>Actu Environnement</a:t>
                </a:r>
                <a:endParaRPr lang="en-US" sz="1050" dirty="0">
                  <a:solidFill>
                    <a:schemeClr val="bg1"/>
                  </a:solidFill>
                  <a:latin typeface="Poppins SemiBold" panose="00000700000000000000" pitchFamily="2" charset="0"/>
                  <a:ea typeface="Open Sans" pitchFamily="34" charset="0"/>
                  <a:cs typeface="Poppins SemiBold" panose="00000700000000000000" pitchFamily="2" charset="0"/>
                </a:endParaRPr>
              </a:p>
            </p:txBody>
          </p:sp>
        </p:grpSp>
        <p:pic>
          <p:nvPicPr>
            <p:cNvPr id="7" name="Image 6">
              <a:extLst>
                <a:ext uri="{FF2B5EF4-FFF2-40B4-BE49-F238E27FC236}">
                  <a16:creationId xmlns:a16="http://schemas.microsoft.com/office/drawing/2014/main" id="{9FBF8F52-A7FF-4D7A-B632-669B058E12A3}"/>
                </a:ext>
              </a:extLst>
            </p:cNvPr>
            <p:cNvPicPr>
              <a:picLocks noChangeAspect="1"/>
            </p:cNvPicPr>
            <p:nvPr/>
          </p:nvPicPr>
          <p:blipFill>
            <a:blip r:embed="rId11"/>
            <a:stretch>
              <a:fillRect/>
            </a:stretch>
          </p:blipFill>
          <p:spPr>
            <a:xfrm>
              <a:off x="12441006" y="4559708"/>
              <a:ext cx="885335" cy="794239"/>
            </a:xfrm>
            <a:prstGeom prst="rect">
              <a:avLst/>
            </a:prstGeom>
          </p:spPr>
        </p:pic>
      </p:grpSp>
      <p:grpSp>
        <p:nvGrpSpPr>
          <p:cNvPr id="9" name="Groupe 8">
            <a:extLst>
              <a:ext uri="{FF2B5EF4-FFF2-40B4-BE49-F238E27FC236}">
                <a16:creationId xmlns:a16="http://schemas.microsoft.com/office/drawing/2014/main" id="{5080EE5D-F2F5-4C12-B745-F6FBFDE59FCE}"/>
              </a:ext>
            </a:extLst>
          </p:cNvPr>
          <p:cNvGrpSpPr/>
          <p:nvPr/>
        </p:nvGrpSpPr>
        <p:grpSpPr>
          <a:xfrm>
            <a:off x="47329" y="5269192"/>
            <a:ext cx="10614972" cy="1400168"/>
            <a:chOff x="3647728" y="1073666"/>
            <a:chExt cx="10614972" cy="1400168"/>
          </a:xfrm>
        </p:grpSpPr>
        <p:sp>
          <p:nvSpPr>
            <p:cNvPr id="21" name="Rectangle 20">
              <a:extLst>
                <a:ext uri="{FF2B5EF4-FFF2-40B4-BE49-F238E27FC236}">
                  <a16:creationId xmlns:a16="http://schemas.microsoft.com/office/drawing/2014/main" id="{BC0B59C2-95C6-4E1E-99F6-3F15C6550F82}"/>
                </a:ext>
              </a:extLst>
            </p:cNvPr>
            <p:cNvSpPr/>
            <p:nvPr/>
          </p:nvSpPr>
          <p:spPr>
            <a:xfrm>
              <a:off x="4205119" y="1125239"/>
              <a:ext cx="10057581" cy="461665"/>
            </a:xfrm>
            <a:prstGeom prst="rect">
              <a:avLst/>
            </a:prstGeom>
            <a:noFill/>
          </p:spPr>
          <p:txBody>
            <a:bodyPr wrap="square">
              <a:spAutoFit/>
            </a:bodyPr>
            <a:lstStyle/>
            <a:p>
              <a:pPr defTabSz="1450904"/>
              <a:r>
                <a:rPr lang="fr-FR" sz="2400" b="1" dirty="0"/>
                <a:t>Poursuivre le développement de la politique en matière d’urbanisme durable</a:t>
              </a:r>
              <a:endParaRPr lang="en-US" b="1" dirty="0">
                <a:solidFill>
                  <a:schemeClr val="accent1"/>
                </a:solidFill>
                <a:latin typeface="Poppins SemiBold" panose="00000700000000000000" pitchFamily="2" charset="0"/>
                <a:ea typeface="Open Sans" pitchFamily="34" charset="0"/>
                <a:cs typeface="Poppins SemiBold" panose="00000700000000000000" pitchFamily="2" charset="0"/>
              </a:endParaRPr>
            </a:p>
          </p:txBody>
        </p:sp>
        <p:sp>
          <p:nvSpPr>
            <p:cNvPr id="27" name="Text Box 7">
              <a:extLst>
                <a:ext uri="{FF2B5EF4-FFF2-40B4-BE49-F238E27FC236}">
                  <a16:creationId xmlns:a16="http://schemas.microsoft.com/office/drawing/2014/main" id="{027ED1D9-0C93-4993-B19E-A55342C268F7}"/>
                </a:ext>
              </a:extLst>
            </p:cNvPr>
            <p:cNvSpPr txBox="1">
              <a:spLocks noChangeArrowheads="1"/>
            </p:cNvSpPr>
            <p:nvPr/>
          </p:nvSpPr>
          <p:spPr bwMode="auto">
            <a:xfrm>
              <a:off x="3647728" y="1073666"/>
              <a:ext cx="428322" cy="577081"/>
            </a:xfrm>
            <a:prstGeom prst="rect">
              <a:avLst/>
            </a:prstGeom>
            <a:noFill/>
            <a:ln w="9525">
              <a:noFill/>
              <a:miter lim="800000"/>
              <a:headEnd/>
              <a:tailEnd/>
            </a:ln>
          </p:spPr>
          <p:txBody>
            <a:bodyPr wrap="none" lIns="0" tIns="0" rIns="0" bIns="0">
              <a:spAutoFit/>
            </a:bodyPr>
            <a:lstStyle/>
            <a:p>
              <a:pPr indent="182880" algn="ctr" defTabSz="1450904"/>
              <a:r>
                <a:rPr lang="en-CA" sz="3750" b="1" dirty="0">
                  <a:latin typeface="Poppins SemiBold" panose="00000700000000000000" pitchFamily="2" charset="0"/>
                  <a:ea typeface="Open Sans" panose="020B0606030504020204" pitchFamily="34" charset="0"/>
                  <a:cs typeface="Poppins SemiBold" panose="00000700000000000000" pitchFamily="2" charset="0"/>
                </a:rPr>
                <a:t>4</a:t>
              </a:r>
            </a:p>
          </p:txBody>
        </p:sp>
        <p:grpSp>
          <p:nvGrpSpPr>
            <p:cNvPr id="46" name="Groupe 45">
              <a:extLst>
                <a:ext uri="{FF2B5EF4-FFF2-40B4-BE49-F238E27FC236}">
                  <a16:creationId xmlns:a16="http://schemas.microsoft.com/office/drawing/2014/main" id="{705E7843-5AFA-420B-9DC4-ACC70D095ED5}"/>
                </a:ext>
              </a:extLst>
            </p:cNvPr>
            <p:cNvGrpSpPr/>
            <p:nvPr/>
          </p:nvGrpSpPr>
          <p:grpSpPr>
            <a:xfrm>
              <a:off x="5775239" y="1617211"/>
              <a:ext cx="5928907" cy="847572"/>
              <a:chOff x="4572000" y="1421628"/>
              <a:chExt cx="20093308" cy="3275879"/>
            </a:xfrm>
          </p:grpSpPr>
          <p:pic>
            <p:nvPicPr>
              <p:cNvPr id="44" name="Image 43">
                <a:extLst>
                  <a:ext uri="{FF2B5EF4-FFF2-40B4-BE49-F238E27FC236}">
                    <a16:creationId xmlns:a16="http://schemas.microsoft.com/office/drawing/2014/main" id="{D067B0A3-C1E3-46BF-9614-D917284031B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320415" y="1421628"/>
                <a:ext cx="4344893" cy="3258668"/>
              </a:xfrm>
              <a:prstGeom prst="rect">
                <a:avLst/>
              </a:prstGeom>
            </p:spPr>
          </p:pic>
          <p:pic>
            <p:nvPicPr>
              <p:cNvPr id="45" name="Image 44">
                <a:extLst>
                  <a:ext uri="{FF2B5EF4-FFF2-40B4-BE49-F238E27FC236}">
                    <a16:creationId xmlns:a16="http://schemas.microsoft.com/office/drawing/2014/main" id="{89A264B8-0173-4900-89B3-E343F5B183BB}"/>
                  </a:ext>
                </a:extLst>
              </p:cNvPr>
              <p:cNvPicPr>
                <a:picLocks noChangeAspect="1"/>
              </p:cNvPicPr>
              <p:nvPr/>
            </p:nvPicPr>
            <p:blipFill>
              <a:blip r:embed="rId13"/>
              <a:stretch>
                <a:fillRect/>
              </a:stretch>
            </p:blipFill>
            <p:spPr>
              <a:xfrm>
                <a:off x="4572000" y="4392681"/>
                <a:ext cx="890093" cy="304826"/>
              </a:xfrm>
              <a:prstGeom prst="rect">
                <a:avLst/>
              </a:prstGeom>
            </p:spPr>
          </p:pic>
        </p:grpSp>
        <p:pic>
          <p:nvPicPr>
            <p:cNvPr id="48" name="Image 47">
              <a:extLst>
                <a:ext uri="{FF2B5EF4-FFF2-40B4-BE49-F238E27FC236}">
                  <a16:creationId xmlns:a16="http://schemas.microsoft.com/office/drawing/2014/main" id="{59957761-E9B1-424E-A1AE-FE69243FC6D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618675" y="1507677"/>
              <a:ext cx="966157" cy="966157"/>
            </a:xfrm>
            <a:prstGeom prst="rect">
              <a:avLst/>
            </a:prstGeom>
          </p:spPr>
        </p:pic>
      </p:grpSp>
      <p:grpSp>
        <p:nvGrpSpPr>
          <p:cNvPr id="13" name="Groupe 12">
            <a:extLst>
              <a:ext uri="{FF2B5EF4-FFF2-40B4-BE49-F238E27FC236}">
                <a16:creationId xmlns:a16="http://schemas.microsoft.com/office/drawing/2014/main" id="{974620DB-13D8-4320-B44D-0EFEDF94DC6B}"/>
              </a:ext>
            </a:extLst>
          </p:cNvPr>
          <p:cNvGrpSpPr/>
          <p:nvPr/>
        </p:nvGrpSpPr>
        <p:grpSpPr>
          <a:xfrm>
            <a:off x="47329" y="2340824"/>
            <a:ext cx="11024571" cy="1525346"/>
            <a:chOff x="3677269" y="2452110"/>
            <a:chExt cx="11024571" cy="1525346"/>
          </a:xfrm>
        </p:grpSpPr>
        <p:sp>
          <p:nvSpPr>
            <p:cNvPr id="23" name="Rectangle 22">
              <a:extLst>
                <a:ext uri="{FF2B5EF4-FFF2-40B4-BE49-F238E27FC236}">
                  <a16:creationId xmlns:a16="http://schemas.microsoft.com/office/drawing/2014/main" id="{5F1E60F2-D4F8-446C-BF64-BB776E59F761}"/>
                </a:ext>
              </a:extLst>
            </p:cNvPr>
            <p:cNvSpPr/>
            <p:nvPr/>
          </p:nvSpPr>
          <p:spPr>
            <a:xfrm>
              <a:off x="4205120" y="2529538"/>
              <a:ext cx="10496720" cy="461665"/>
            </a:xfrm>
            <a:prstGeom prst="rect">
              <a:avLst/>
            </a:prstGeom>
            <a:noFill/>
          </p:spPr>
          <p:txBody>
            <a:bodyPr wrap="square">
              <a:spAutoFit/>
            </a:bodyPr>
            <a:lstStyle/>
            <a:p>
              <a:pPr defTabSz="1450904"/>
              <a:r>
                <a:rPr lang="fr-FR" sz="2400" b="1" dirty="0"/>
                <a:t>Préserver, restaurer les milieux naturels et leur capacité de recharge des nappes</a:t>
              </a:r>
              <a:endParaRPr lang="en-US" b="1" dirty="0">
                <a:solidFill>
                  <a:schemeClr val="accent1"/>
                </a:solidFill>
                <a:latin typeface="Poppins SemiBold" panose="00000700000000000000" pitchFamily="2" charset="0"/>
                <a:ea typeface="Open Sans" pitchFamily="34" charset="0"/>
                <a:cs typeface="Poppins SemiBold" panose="00000700000000000000" pitchFamily="2" charset="0"/>
              </a:endParaRPr>
            </a:p>
          </p:txBody>
        </p:sp>
        <p:sp>
          <p:nvSpPr>
            <p:cNvPr id="28" name="Text Box 7">
              <a:extLst>
                <a:ext uri="{FF2B5EF4-FFF2-40B4-BE49-F238E27FC236}">
                  <a16:creationId xmlns:a16="http://schemas.microsoft.com/office/drawing/2014/main" id="{A4B4CFF0-A8A3-4898-B03F-B4E1FABD5588}"/>
                </a:ext>
              </a:extLst>
            </p:cNvPr>
            <p:cNvSpPr txBox="1">
              <a:spLocks noChangeArrowheads="1"/>
            </p:cNvSpPr>
            <p:nvPr/>
          </p:nvSpPr>
          <p:spPr bwMode="auto">
            <a:xfrm>
              <a:off x="3677269" y="2452110"/>
              <a:ext cx="428322" cy="577081"/>
            </a:xfrm>
            <a:prstGeom prst="rect">
              <a:avLst/>
            </a:prstGeom>
            <a:noFill/>
            <a:ln w="9525">
              <a:noFill/>
              <a:miter lim="800000"/>
              <a:headEnd/>
              <a:tailEnd/>
            </a:ln>
          </p:spPr>
          <p:txBody>
            <a:bodyPr wrap="none" lIns="0" tIns="0" rIns="0" bIns="0">
              <a:spAutoFit/>
            </a:bodyPr>
            <a:lstStyle/>
            <a:p>
              <a:pPr indent="182880" algn="ctr" defTabSz="1450904"/>
              <a:r>
                <a:rPr lang="en-CA" sz="3750" b="1" dirty="0">
                  <a:latin typeface="Poppins SemiBold" panose="00000700000000000000" pitchFamily="2" charset="0"/>
                  <a:ea typeface="Open Sans" panose="020B0606030504020204" pitchFamily="34" charset="0"/>
                  <a:cs typeface="Poppins SemiBold" panose="00000700000000000000" pitchFamily="2" charset="0"/>
                </a:rPr>
                <a:t>2</a:t>
              </a:r>
            </a:p>
          </p:txBody>
        </p:sp>
        <p:pic>
          <p:nvPicPr>
            <p:cNvPr id="10" name="Image 9">
              <a:extLst>
                <a:ext uri="{FF2B5EF4-FFF2-40B4-BE49-F238E27FC236}">
                  <a16:creationId xmlns:a16="http://schemas.microsoft.com/office/drawing/2014/main" id="{497BF484-9CC6-4F0A-A2F0-A807D665904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33460" y="2869586"/>
              <a:ext cx="1664289" cy="1107870"/>
            </a:xfrm>
            <a:prstGeom prst="rect">
              <a:avLst/>
            </a:prstGeom>
          </p:spPr>
        </p:pic>
        <p:pic>
          <p:nvPicPr>
            <p:cNvPr id="50" name="Image 49">
              <a:extLst>
                <a:ext uri="{FF2B5EF4-FFF2-40B4-BE49-F238E27FC236}">
                  <a16:creationId xmlns:a16="http://schemas.microsoft.com/office/drawing/2014/main" id="{5E47F895-CC7C-4D21-9278-9BCF82F4F8B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388973" y="3011697"/>
              <a:ext cx="1716935" cy="901391"/>
            </a:xfrm>
            <a:prstGeom prst="rect">
              <a:avLst/>
            </a:prstGeom>
          </p:spPr>
        </p:pic>
      </p:grpSp>
    </p:spTree>
    <p:extLst>
      <p:ext uri="{BB962C8B-B14F-4D97-AF65-F5344CB8AC3E}">
        <p14:creationId xmlns:p14="http://schemas.microsoft.com/office/powerpoint/2010/main" val="239343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0D49EC3F-7121-443A-86C8-330E3024BE8C}"/>
              </a:ext>
            </a:extLst>
          </p:cNvPr>
          <p:cNvSpPr txBox="1">
            <a:spLocks/>
          </p:cNvSpPr>
          <p:nvPr/>
        </p:nvSpPr>
        <p:spPr>
          <a:xfrm>
            <a:off x="1525150" y="207053"/>
            <a:ext cx="9203129" cy="7561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b="1" dirty="0"/>
          </a:p>
        </p:txBody>
      </p:sp>
      <p:cxnSp>
        <p:nvCxnSpPr>
          <p:cNvPr id="11" name="Connecteur droit 10">
            <a:extLst>
              <a:ext uri="{FF2B5EF4-FFF2-40B4-BE49-F238E27FC236}">
                <a16:creationId xmlns:a16="http://schemas.microsoft.com/office/drawing/2014/main" id="{8A8E6CC8-85AD-4CFD-A14D-6F0AA0059456}"/>
              </a:ext>
            </a:extLst>
          </p:cNvPr>
          <p:cNvCxnSpPr/>
          <p:nvPr/>
        </p:nvCxnSpPr>
        <p:spPr>
          <a:xfrm>
            <a:off x="153033" y="805618"/>
            <a:ext cx="8208912" cy="0"/>
          </a:xfrm>
          <a:prstGeom prst="line">
            <a:avLst/>
          </a:prstGeom>
          <a:ln w="2540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Titre 1">
            <a:extLst>
              <a:ext uri="{FF2B5EF4-FFF2-40B4-BE49-F238E27FC236}">
                <a16:creationId xmlns:a16="http://schemas.microsoft.com/office/drawing/2014/main" id="{6AA11EC7-A619-4A34-BDBF-6CF1A4FE77DC}"/>
              </a:ext>
            </a:extLst>
          </p:cNvPr>
          <p:cNvSpPr txBox="1">
            <a:spLocks/>
          </p:cNvSpPr>
          <p:nvPr/>
        </p:nvSpPr>
        <p:spPr>
          <a:xfrm>
            <a:off x="73898" y="135943"/>
            <a:ext cx="9203129" cy="7561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FR" sz="2400" b="1" dirty="0">
                <a:latin typeface="Calibri" pitchFamily="34" charset="0"/>
              </a:rPr>
              <a:t>4 axes de développement</a:t>
            </a:r>
            <a:endParaRPr lang="fr-FR" sz="900" b="1" dirty="0">
              <a:latin typeface="Calibri" pitchFamily="34" charset="0"/>
            </a:endParaRPr>
          </a:p>
        </p:txBody>
      </p:sp>
      <p:sp>
        <p:nvSpPr>
          <p:cNvPr id="20" name="Rectangle 19">
            <a:extLst>
              <a:ext uri="{FF2B5EF4-FFF2-40B4-BE49-F238E27FC236}">
                <a16:creationId xmlns:a16="http://schemas.microsoft.com/office/drawing/2014/main" id="{21A1FD44-8006-48A2-8218-408D97B3E0B4}"/>
              </a:ext>
            </a:extLst>
          </p:cNvPr>
          <p:cNvSpPr/>
          <p:nvPr/>
        </p:nvSpPr>
        <p:spPr>
          <a:xfrm>
            <a:off x="148625" y="900336"/>
            <a:ext cx="3439482" cy="5878253"/>
          </a:xfrm>
          <a:prstGeom prst="rect">
            <a:avLst/>
          </a:prstGeom>
          <a:solidFill>
            <a:srgbClr val="C2E4DE"/>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41" name="Rectangle 40">
            <a:extLst>
              <a:ext uri="{FF2B5EF4-FFF2-40B4-BE49-F238E27FC236}">
                <a16:creationId xmlns:a16="http://schemas.microsoft.com/office/drawing/2014/main" id="{8AD6CEEE-D2DF-4A1F-B61F-04DAE74E2D14}"/>
              </a:ext>
            </a:extLst>
          </p:cNvPr>
          <p:cNvSpPr/>
          <p:nvPr/>
        </p:nvSpPr>
        <p:spPr>
          <a:xfrm>
            <a:off x="330100" y="1792618"/>
            <a:ext cx="3029595" cy="44677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Text Box 7">
            <a:extLst>
              <a:ext uri="{FF2B5EF4-FFF2-40B4-BE49-F238E27FC236}">
                <a16:creationId xmlns:a16="http://schemas.microsoft.com/office/drawing/2014/main" id="{6FF918E5-89A6-45CD-864A-FFC1F21BA896}"/>
              </a:ext>
            </a:extLst>
          </p:cNvPr>
          <p:cNvSpPr txBox="1">
            <a:spLocks noChangeArrowheads="1"/>
          </p:cNvSpPr>
          <p:nvPr/>
        </p:nvSpPr>
        <p:spPr bwMode="auto">
          <a:xfrm>
            <a:off x="342288" y="1815221"/>
            <a:ext cx="428322" cy="577081"/>
          </a:xfrm>
          <a:prstGeom prst="rect">
            <a:avLst/>
          </a:prstGeom>
          <a:noFill/>
          <a:ln w="9525">
            <a:noFill/>
            <a:miter lim="800000"/>
            <a:headEnd/>
            <a:tailEnd/>
          </a:ln>
        </p:spPr>
        <p:txBody>
          <a:bodyPr wrap="none" lIns="0" tIns="0" rIns="0" bIns="0">
            <a:spAutoFit/>
          </a:bodyPr>
          <a:lstStyle/>
          <a:p>
            <a:pPr indent="182880" algn="ctr" defTabSz="1450904"/>
            <a:r>
              <a:rPr lang="en-CA" sz="3750" b="1" dirty="0">
                <a:latin typeface="Poppins SemiBold" panose="00000700000000000000" pitchFamily="2" charset="0"/>
                <a:ea typeface="Open Sans" panose="020B0606030504020204" pitchFamily="34" charset="0"/>
                <a:cs typeface="Poppins SemiBold" panose="00000700000000000000" pitchFamily="2" charset="0"/>
              </a:rPr>
              <a:t>1</a:t>
            </a:r>
          </a:p>
        </p:txBody>
      </p:sp>
      <p:sp>
        <p:nvSpPr>
          <p:cNvPr id="54" name="Rectangle 53">
            <a:extLst>
              <a:ext uri="{FF2B5EF4-FFF2-40B4-BE49-F238E27FC236}">
                <a16:creationId xmlns:a16="http://schemas.microsoft.com/office/drawing/2014/main" id="{73AC4668-C34D-488D-8F6F-936F5DA56B3F}"/>
              </a:ext>
            </a:extLst>
          </p:cNvPr>
          <p:cNvSpPr/>
          <p:nvPr/>
        </p:nvSpPr>
        <p:spPr>
          <a:xfrm>
            <a:off x="4103896" y="1780668"/>
            <a:ext cx="4679808" cy="2677656"/>
          </a:xfrm>
          <a:prstGeom prst="rect">
            <a:avLst/>
          </a:prstGeom>
          <a:noFill/>
        </p:spPr>
        <p:txBody>
          <a:bodyPr wrap="square">
            <a:spAutoFit/>
          </a:bodyPr>
          <a:lstStyle/>
          <a:p>
            <a:pPr marL="342900" indent="-342900" defTabSz="1450904">
              <a:buFont typeface="Wingdings" panose="05000000000000000000" pitchFamily="2" charset="2"/>
              <a:buChar char="q"/>
            </a:pPr>
            <a:r>
              <a:rPr lang="fr-FR" sz="2400" b="1" dirty="0"/>
              <a:t>Lutter contre le gaspillage</a:t>
            </a:r>
          </a:p>
          <a:p>
            <a:pPr marL="342900" indent="-342900" defTabSz="1450904">
              <a:buFont typeface="Wingdings" panose="05000000000000000000" pitchFamily="2" charset="2"/>
              <a:buChar char="q"/>
            </a:pPr>
            <a:endParaRPr lang="fr-FR" sz="2400" b="1" dirty="0"/>
          </a:p>
          <a:p>
            <a:pPr marL="342900" indent="-342900" defTabSz="1450904">
              <a:buFont typeface="Wingdings" panose="05000000000000000000" pitchFamily="2" charset="2"/>
              <a:buChar char="q"/>
            </a:pPr>
            <a:r>
              <a:rPr lang="fr-FR" sz="2400" b="1" dirty="0"/>
              <a:t>Accompagner les différents usagers souhaitant développer des solutions sans eau, avec moins d’eau ou avec des eaux non conventionnelles</a:t>
            </a:r>
          </a:p>
        </p:txBody>
      </p:sp>
      <p:sp>
        <p:nvSpPr>
          <p:cNvPr id="22" name="Rectangle 21">
            <a:extLst>
              <a:ext uri="{FF2B5EF4-FFF2-40B4-BE49-F238E27FC236}">
                <a16:creationId xmlns:a16="http://schemas.microsoft.com/office/drawing/2014/main" id="{C973AF0A-1583-469D-8E0E-A3FDA06DA4D3}"/>
              </a:ext>
            </a:extLst>
          </p:cNvPr>
          <p:cNvSpPr/>
          <p:nvPr/>
        </p:nvSpPr>
        <p:spPr>
          <a:xfrm>
            <a:off x="623392" y="2348880"/>
            <a:ext cx="2467758" cy="1200329"/>
          </a:xfrm>
          <a:prstGeom prst="rect">
            <a:avLst/>
          </a:prstGeom>
          <a:noFill/>
        </p:spPr>
        <p:txBody>
          <a:bodyPr wrap="square">
            <a:spAutoFit/>
          </a:bodyPr>
          <a:lstStyle/>
          <a:p>
            <a:pPr defTabSz="1450904"/>
            <a:r>
              <a:rPr lang="fr-FR" sz="2400" b="1" dirty="0"/>
              <a:t>Limiter les prélèvements et économiser l’eau</a:t>
            </a:r>
            <a:endParaRPr lang="en-US" b="1" dirty="0">
              <a:solidFill>
                <a:schemeClr val="accent1"/>
              </a:solidFill>
              <a:latin typeface="Poppins SemiBold" panose="00000700000000000000" pitchFamily="2" charset="0"/>
              <a:ea typeface="Open Sans" pitchFamily="34" charset="0"/>
              <a:cs typeface="Poppins SemiBold" panose="00000700000000000000" pitchFamily="2" charset="0"/>
            </a:endParaRPr>
          </a:p>
        </p:txBody>
      </p:sp>
      <p:sp>
        <p:nvSpPr>
          <p:cNvPr id="4" name="Rectangle 3">
            <a:extLst>
              <a:ext uri="{FF2B5EF4-FFF2-40B4-BE49-F238E27FC236}">
                <a16:creationId xmlns:a16="http://schemas.microsoft.com/office/drawing/2014/main" id="{10505D55-3AD4-4BA8-9E10-A0F5C22CDAA1}"/>
              </a:ext>
            </a:extLst>
          </p:cNvPr>
          <p:cNvSpPr/>
          <p:nvPr/>
        </p:nvSpPr>
        <p:spPr>
          <a:xfrm>
            <a:off x="3880517" y="980543"/>
            <a:ext cx="5815883" cy="461665"/>
          </a:xfrm>
          <a:prstGeom prst="rect">
            <a:avLst/>
          </a:prstGeom>
        </p:spPr>
        <p:txBody>
          <a:bodyPr wrap="square">
            <a:spAutoFit/>
          </a:bodyPr>
          <a:lstStyle/>
          <a:p>
            <a:pPr defTabSz="1450904"/>
            <a:r>
              <a:rPr lang="fr-FR" sz="2400" b="1" dirty="0">
                <a:solidFill>
                  <a:schemeClr val="accent6">
                    <a:lumMod val="75000"/>
                  </a:schemeClr>
                </a:solidFill>
              </a:rPr>
              <a:t>Sobriété dans les usages de l’eau</a:t>
            </a:r>
          </a:p>
        </p:txBody>
      </p:sp>
      <p:sp>
        <p:nvSpPr>
          <p:cNvPr id="2" name="Rectangle 1">
            <a:extLst>
              <a:ext uri="{FF2B5EF4-FFF2-40B4-BE49-F238E27FC236}">
                <a16:creationId xmlns:a16="http://schemas.microsoft.com/office/drawing/2014/main" id="{50FF24E9-0582-4198-978D-38822A16BC24}"/>
              </a:ext>
            </a:extLst>
          </p:cNvPr>
          <p:cNvSpPr/>
          <p:nvPr/>
        </p:nvSpPr>
        <p:spPr>
          <a:xfrm>
            <a:off x="5865046" y="5092586"/>
            <a:ext cx="6326954" cy="1569660"/>
          </a:xfrm>
          <a:prstGeom prst="rect">
            <a:avLst/>
          </a:prstGeom>
        </p:spPr>
        <p:txBody>
          <a:bodyPr wrap="square">
            <a:spAutoFit/>
          </a:bodyPr>
          <a:lstStyle/>
          <a:p>
            <a:pPr marL="285750" indent="-285750" defTabSz="1450904">
              <a:buFont typeface="Wingdings" panose="05000000000000000000" pitchFamily="2" charset="2"/>
              <a:buChar char="§"/>
            </a:pPr>
            <a:r>
              <a:rPr lang="fr-FR" sz="2400" b="1" dirty="0">
                <a:sym typeface="Wingdings" panose="05000000000000000000" pitchFamily="2" charset="2"/>
              </a:rPr>
              <a:t>Démarche hydro-économes</a:t>
            </a:r>
          </a:p>
          <a:p>
            <a:pPr marL="285750" indent="-285750" defTabSz="1450904">
              <a:buFont typeface="Wingdings" panose="05000000000000000000" pitchFamily="2" charset="2"/>
              <a:buChar char="§"/>
            </a:pPr>
            <a:r>
              <a:rPr lang="fr-FR" sz="2400" b="1" dirty="0">
                <a:sym typeface="Wingdings" panose="05000000000000000000" pitchFamily="2" charset="2"/>
              </a:rPr>
              <a:t>Changement de processus / technologie</a:t>
            </a:r>
          </a:p>
          <a:p>
            <a:pPr marL="285750" indent="-285750" defTabSz="1450904">
              <a:buFont typeface="Wingdings" panose="05000000000000000000" pitchFamily="2" charset="2"/>
              <a:buChar char="§"/>
            </a:pPr>
            <a:r>
              <a:rPr lang="fr-FR" sz="2400" b="1" dirty="0">
                <a:sym typeface="Wingdings" panose="05000000000000000000" pitchFamily="2" charset="2"/>
              </a:rPr>
              <a:t>Démarches de substitution</a:t>
            </a:r>
          </a:p>
          <a:p>
            <a:pPr marL="285750" indent="-285750" defTabSz="1450904">
              <a:buFont typeface="Wingdings" panose="05000000000000000000" pitchFamily="2" charset="2"/>
              <a:buChar char="§"/>
            </a:pPr>
            <a:r>
              <a:rPr lang="fr-FR" sz="2400" b="1" dirty="0">
                <a:sym typeface="Wingdings" panose="05000000000000000000" pitchFamily="2" charset="2"/>
              </a:rPr>
              <a:t>Sensibilisation de tous</a:t>
            </a:r>
            <a:endParaRPr lang="fr-FR" sz="2400" b="1" dirty="0"/>
          </a:p>
        </p:txBody>
      </p:sp>
      <p:pic>
        <p:nvPicPr>
          <p:cNvPr id="28" name="Graphique 27" descr="Marketing">
            <a:extLst>
              <a:ext uri="{FF2B5EF4-FFF2-40B4-BE49-F238E27FC236}">
                <a16:creationId xmlns:a16="http://schemas.microsoft.com/office/drawing/2014/main" id="{ED8C3F62-33DB-43A5-B401-7FE0A59786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1967" y="4765153"/>
            <a:ext cx="1786983" cy="1786983"/>
          </a:xfrm>
          <a:prstGeom prst="rect">
            <a:avLst/>
          </a:prstGeom>
        </p:spPr>
      </p:pic>
      <p:pic>
        <p:nvPicPr>
          <p:cNvPr id="29" name="Image 28">
            <a:extLst>
              <a:ext uri="{FF2B5EF4-FFF2-40B4-BE49-F238E27FC236}">
                <a16:creationId xmlns:a16="http://schemas.microsoft.com/office/drawing/2014/main" id="{CF272954-FB94-47DD-8CD3-5272912E2CD2}"/>
              </a:ext>
            </a:extLst>
          </p:cNvPr>
          <p:cNvPicPr>
            <a:picLocks noChangeAspect="1"/>
          </p:cNvPicPr>
          <p:nvPr/>
        </p:nvPicPr>
        <p:blipFill rotWithShape="1">
          <a:blip r:embed="rId5">
            <a:clrChange>
              <a:clrFrom>
                <a:srgbClr val="FFFFFF"/>
              </a:clrFrom>
              <a:clrTo>
                <a:srgbClr val="FFFFFF">
                  <a:alpha val="0"/>
                </a:srgbClr>
              </a:clrTo>
            </a:clrChange>
            <a:grayscl/>
          </a:blip>
          <a:srcRect l="18473" t="12623" b="42893"/>
          <a:stretch/>
        </p:blipFill>
        <p:spPr>
          <a:xfrm>
            <a:off x="9409988" y="900336"/>
            <a:ext cx="2451912" cy="1291728"/>
          </a:xfrm>
          <a:prstGeom prst="rect">
            <a:avLst/>
          </a:prstGeom>
        </p:spPr>
      </p:pic>
      <p:pic>
        <p:nvPicPr>
          <p:cNvPr id="30" name="Image 29">
            <a:extLst>
              <a:ext uri="{FF2B5EF4-FFF2-40B4-BE49-F238E27FC236}">
                <a16:creationId xmlns:a16="http://schemas.microsoft.com/office/drawing/2014/main" id="{65171BE6-1AF7-4D8A-B9E2-DF0FC56726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392" y="3717032"/>
            <a:ext cx="2304256" cy="2381961"/>
          </a:xfrm>
          <a:prstGeom prst="rect">
            <a:avLst/>
          </a:prstGeom>
        </p:spPr>
      </p:pic>
      <p:pic>
        <p:nvPicPr>
          <p:cNvPr id="32" name="Image 31">
            <a:extLst>
              <a:ext uri="{FF2B5EF4-FFF2-40B4-BE49-F238E27FC236}">
                <a16:creationId xmlns:a16="http://schemas.microsoft.com/office/drawing/2014/main" id="{C3E2A48D-176F-4B87-B1EC-B6E94E3FE349}"/>
              </a:ext>
            </a:extLst>
          </p:cNvPr>
          <p:cNvPicPr>
            <a:picLocks noChangeAspect="1"/>
          </p:cNvPicPr>
          <p:nvPr/>
        </p:nvPicPr>
        <p:blipFill>
          <a:blip r:embed="rId7" cstate="print">
            <a:extLst>
              <a:ext uri="{28A0092B-C50C-407E-A947-70E740481C1C}">
                <a14:useLocalDpi xmlns:a14="http://schemas.microsoft.com/office/drawing/2010/main" val="0"/>
              </a:ext>
            </a:extLst>
          </a:blip>
          <a:srcRect l="44086" r="4098" b="21979"/>
          <a:stretch>
            <a:fillRect/>
          </a:stretch>
        </p:blipFill>
        <p:spPr>
          <a:xfrm>
            <a:off x="9535976" y="2600424"/>
            <a:ext cx="2262372" cy="2219682"/>
          </a:xfrm>
          <a:custGeom>
            <a:avLst/>
            <a:gdLst>
              <a:gd name="connsiteX0" fmla="*/ 648218 w 1503998"/>
              <a:gd name="connsiteY0" fmla="*/ 0 h 1475618"/>
              <a:gd name="connsiteX1" fmla="*/ 855780 w 1503998"/>
              <a:gd name="connsiteY1" fmla="*/ 0 h 1475618"/>
              <a:gd name="connsiteX2" fmla="*/ 903553 w 1503998"/>
              <a:gd name="connsiteY2" fmla="*/ 7192 h 1475618"/>
              <a:gd name="connsiteX3" fmla="*/ 1503998 w 1503998"/>
              <a:gd name="connsiteY3" fmla="*/ 733870 h 1475618"/>
              <a:gd name="connsiteX4" fmla="*/ 751999 w 1503998"/>
              <a:gd name="connsiteY4" fmla="*/ 1475618 h 1475618"/>
              <a:gd name="connsiteX5" fmla="*/ 0 w 1503998"/>
              <a:gd name="connsiteY5" fmla="*/ 733870 h 1475618"/>
              <a:gd name="connsiteX6" fmla="*/ 600445 w 1503998"/>
              <a:gd name="connsiteY6" fmla="*/ 7192 h 147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998" h="1475618">
                <a:moveTo>
                  <a:pt x="648218" y="0"/>
                </a:moveTo>
                <a:lnTo>
                  <a:pt x="855780" y="0"/>
                </a:lnTo>
                <a:lnTo>
                  <a:pt x="903553" y="7192"/>
                </a:lnTo>
                <a:cubicBezTo>
                  <a:pt x="1246227" y="76357"/>
                  <a:pt x="1503998" y="375421"/>
                  <a:pt x="1503998" y="733870"/>
                </a:cubicBezTo>
                <a:cubicBezTo>
                  <a:pt x="1503998" y="1143526"/>
                  <a:pt x="1167317" y="1475618"/>
                  <a:pt x="751999" y="1475618"/>
                </a:cubicBezTo>
                <a:cubicBezTo>
                  <a:pt x="336681" y="1475618"/>
                  <a:pt x="0" y="1143526"/>
                  <a:pt x="0" y="733870"/>
                </a:cubicBezTo>
                <a:cubicBezTo>
                  <a:pt x="0" y="375421"/>
                  <a:pt x="257772" y="76357"/>
                  <a:pt x="600445" y="7192"/>
                </a:cubicBezTo>
                <a:close/>
              </a:path>
            </a:pathLst>
          </a:custGeom>
        </p:spPr>
      </p:pic>
    </p:spTree>
    <p:extLst>
      <p:ext uri="{BB962C8B-B14F-4D97-AF65-F5344CB8AC3E}">
        <p14:creationId xmlns:p14="http://schemas.microsoft.com/office/powerpoint/2010/main" val="427719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anim calcmode="lin" valueType="num">
                                      <p:cBhvr>
                                        <p:cTn id="14" dur="1000" fill="hold"/>
                                        <p:tgtEl>
                                          <p:spTgt spid="42"/>
                                        </p:tgtEl>
                                        <p:attrNameLst>
                                          <p:attrName>ppt_x</p:attrName>
                                        </p:attrNameLst>
                                      </p:cBhvr>
                                      <p:tavLst>
                                        <p:tav tm="0">
                                          <p:val>
                                            <p:strVal val="#ppt_x"/>
                                          </p:val>
                                        </p:tav>
                                        <p:tav tm="100000">
                                          <p:val>
                                            <p:strVal val="#ppt_x"/>
                                          </p:val>
                                        </p:tav>
                                      </p:tavLst>
                                    </p:anim>
                                    <p:anim calcmode="lin" valueType="num">
                                      <p:cBhvr>
                                        <p:cTn id="15" dur="900" decel="100000" fill="hold"/>
                                        <p:tgtEl>
                                          <p:spTgt spid="4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900" decel="100000" fill="hold"/>
                                        <p:tgtEl>
                                          <p:spTgt spid="5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900" decel="100000" fill="hold"/>
                                        <p:tgtEl>
                                          <p:spTgt spid="2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2" grpId="0"/>
      <p:bldP spid="54"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0D49EC3F-7121-443A-86C8-330E3024BE8C}"/>
              </a:ext>
            </a:extLst>
          </p:cNvPr>
          <p:cNvSpPr txBox="1">
            <a:spLocks/>
          </p:cNvSpPr>
          <p:nvPr/>
        </p:nvSpPr>
        <p:spPr>
          <a:xfrm>
            <a:off x="1525150" y="207053"/>
            <a:ext cx="9203129" cy="7561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b="1" dirty="0"/>
          </a:p>
        </p:txBody>
      </p:sp>
      <p:cxnSp>
        <p:nvCxnSpPr>
          <p:cNvPr id="11" name="Connecteur droit 10">
            <a:extLst>
              <a:ext uri="{FF2B5EF4-FFF2-40B4-BE49-F238E27FC236}">
                <a16:creationId xmlns:a16="http://schemas.microsoft.com/office/drawing/2014/main" id="{8A8E6CC8-85AD-4CFD-A14D-6F0AA0059456}"/>
              </a:ext>
            </a:extLst>
          </p:cNvPr>
          <p:cNvCxnSpPr/>
          <p:nvPr/>
        </p:nvCxnSpPr>
        <p:spPr>
          <a:xfrm>
            <a:off x="153033" y="805618"/>
            <a:ext cx="8208912" cy="0"/>
          </a:xfrm>
          <a:prstGeom prst="line">
            <a:avLst/>
          </a:prstGeom>
          <a:ln w="2540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Titre 1">
            <a:extLst>
              <a:ext uri="{FF2B5EF4-FFF2-40B4-BE49-F238E27FC236}">
                <a16:creationId xmlns:a16="http://schemas.microsoft.com/office/drawing/2014/main" id="{6AA11EC7-A619-4A34-BDBF-6CF1A4FE77DC}"/>
              </a:ext>
            </a:extLst>
          </p:cNvPr>
          <p:cNvSpPr txBox="1">
            <a:spLocks/>
          </p:cNvSpPr>
          <p:nvPr/>
        </p:nvSpPr>
        <p:spPr>
          <a:xfrm>
            <a:off x="73898" y="199005"/>
            <a:ext cx="9203129" cy="7561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FR" sz="2400" b="1" dirty="0">
                <a:latin typeface="Calibri" pitchFamily="34" charset="0"/>
              </a:rPr>
              <a:t>4 axes de développement</a:t>
            </a:r>
            <a:endParaRPr lang="fr-FR" sz="900" b="1" dirty="0">
              <a:latin typeface="Calibri" pitchFamily="34" charset="0"/>
            </a:endParaRPr>
          </a:p>
        </p:txBody>
      </p:sp>
      <p:sp>
        <p:nvSpPr>
          <p:cNvPr id="20" name="Rectangle 19">
            <a:extLst>
              <a:ext uri="{FF2B5EF4-FFF2-40B4-BE49-F238E27FC236}">
                <a16:creationId xmlns:a16="http://schemas.microsoft.com/office/drawing/2014/main" id="{21A1FD44-8006-48A2-8218-408D97B3E0B4}"/>
              </a:ext>
            </a:extLst>
          </p:cNvPr>
          <p:cNvSpPr/>
          <p:nvPr/>
        </p:nvSpPr>
        <p:spPr>
          <a:xfrm>
            <a:off x="148625" y="900336"/>
            <a:ext cx="3439482" cy="5878253"/>
          </a:xfrm>
          <a:prstGeom prst="rect">
            <a:avLst/>
          </a:prstGeom>
          <a:solidFill>
            <a:srgbClr val="C2E4DE"/>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41" name="Rectangle 40">
            <a:extLst>
              <a:ext uri="{FF2B5EF4-FFF2-40B4-BE49-F238E27FC236}">
                <a16:creationId xmlns:a16="http://schemas.microsoft.com/office/drawing/2014/main" id="{8AD6CEEE-D2DF-4A1F-B61F-04DAE74E2D14}"/>
              </a:ext>
            </a:extLst>
          </p:cNvPr>
          <p:cNvSpPr/>
          <p:nvPr/>
        </p:nvSpPr>
        <p:spPr>
          <a:xfrm>
            <a:off x="330100" y="1792618"/>
            <a:ext cx="3029595" cy="44677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Text Box 7">
            <a:extLst>
              <a:ext uri="{FF2B5EF4-FFF2-40B4-BE49-F238E27FC236}">
                <a16:creationId xmlns:a16="http://schemas.microsoft.com/office/drawing/2014/main" id="{6FF918E5-89A6-45CD-864A-FFC1F21BA896}"/>
              </a:ext>
            </a:extLst>
          </p:cNvPr>
          <p:cNvSpPr txBox="1">
            <a:spLocks noChangeArrowheads="1"/>
          </p:cNvSpPr>
          <p:nvPr/>
        </p:nvSpPr>
        <p:spPr bwMode="auto">
          <a:xfrm>
            <a:off x="342288" y="1815221"/>
            <a:ext cx="428322" cy="577081"/>
          </a:xfrm>
          <a:prstGeom prst="rect">
            <a:avLst/>
          </a:prstGeom>
          <a:noFill/>
          <a:ln w="9525">
            <a:noFill/>
            <a:miter lim="800000"/>
            <a:headEnd/>
            <a:tailEnd/>
          </a:ln>
        </p:spPr>
        <p:txBody>
          <a:bodyPr wrap="none" lIns="0" tIns="0" rIns="0" bIns="0">
            <a:spAutoFit/>
          </a:bodyPr>
          <a:lstStyle/>
          <a:p>
            <a:pPr indent="182880" algn="ctr" defTabSz="1450904"/>
            <a:r>
              <a:rPr lang="en-CA" sz="3750" b="1" dirty="0">
                <a:latin typeface="Poppins SemiBold" panose="00000700000000000000" pitchFamily="2" charset="0"/>
                <a:ea typeface="Open Sans" panose="020B0606030504020204" pitchFamily="34" charset="0"/>
                <a:cs typeface="Poppins SemiBold" panose="00000700000000000000" pitchFamily="2" charset="0"/>
              </a:rPr>
              <a:t>2</a:t>
            </a:r>
          </a:p>
        </p:txBody>
      </p:sp>
      <p:sp>
        <p:nvSpPr>
          <p:cNvPr id="54" name="Rectangle 53">
            <a:extLst>
              <a:ext uri="{FF2B5EF4-FFF2-40B4-BE49-F238E27FC236}">
                <a16:creationId xmlns:a16="http://schemas.microsoft.com/office/drawing/2014/main" id="{73AC4668-C34D-488D-8F6F-936F5DA56B3F}"/>
              </a:ext>
            </a:extLst>
          </p:cNvPr>
          <p:cNvSpPr/>
          <p:nvPr/>
        </p:nvSpPr>
        <p:spPr>
          <a:xfrm>
            <a:off x="3588107" y="1358914"/>
            <a:ext cx="4769635" cy="2677656"/>
          </a:xfrm>
          <a:prstGeom prst="rect">
            <a:avLst/>
          </a:prstGeom>
          <a:noFill/>
        </p:spPr>
        <p:txBody>
          <a:bodyPr wrap="square">
            <a:spAutoFit/>
          </a:bodyPr>
          <a:lstStyle/>
          <a:p>
            <a:pPr marL="342900" indent="-342900" defTabSz="1450904">
              <a:buFont typeface="Wingdings" panose="05000000000000000000" pitchFamily="2" charset="2"/>
              <a:buChar char="q"/>
            </a:pPr>
            <a:r>
              <a:rPr lang="fr-FR" sz="2400" b="1" dirty="0"/>
              <a:t>La mise en œuvre les plans d’actions opérationnels territorialisés et programme de mesures</a:t>
            </a:r>
          </a:p>
          <a:p>
            <a:pPr marL="342900" indent="-342900" defTabSz="1450904">
              <a:buFont typeface="Wingdings" panose="05000000000000000000" pitchFamily="2" charset="2"/>
              <a:buChar char="q"/>
            </a:pPr>
            <a:r>
              <a:rPr lang="fr-FR" sz="2400" b="1" dirty="0"/>
              <a:t>Les programmes de renaturation</a:t>
            </a:r>
          </a:p>
          <a:p>
            <a:pPr defTabSz="1450904"/>
            <a:r>
              <a:rPr lang="fr-FR" sz="2400" b="1" dirty="0"/>
              <a:t>(cours d’eau, zones humides, Trame Verte et Bleue) à grande échelle</a:t>
            </a:r>
          </a:p>
        </p:txBody>
      </p:sp>
      <p:sp>
        <p:nvSpPr>
          <p:cNvPr id="22" name="Rectangle 21">
            <a:extLst>
              <a:ext uri="{FF2B5EF4-FFF2-40B4-BE49-F238E27FC236}">
                <a16:creationId xmlns:a16="http://schemas.microsoft.com/office/drawing/2014/main" id="{C973AF0A-1583-469D-8E0E-A3FDA06DA4D3}"/>
              </a:ext>
            </a:extLst>
          </p:cNvPr>
          <p:cNvSpPr/>
          <p:nvPr/>
        </p:nvSpPr>
        <p:spPr>
          <a:xfrm>
            <a:off x="325897" y="2472665"/>
            <a:ext cx="3068276" cy="1569660"/>
          </a:xfrm>
          <a:prstGeom prst="rect">
            <a:avLst/>
          </a:prstGeom>
          <a:noFill/>
        </p:spPr>
        <p:txBody>
          <a:bodyPr wrap="square">
            <a:spAutoFit/>
          </a:bodyPr>
          <a:lstStyle/>
          <a:p>
            <a:pPr defTabSz="1450904"/>
            <a:r>
              <a:rPr lang="fr-FR" sz="2400" b="1" dirty="0"/>
              <a:t>Préserver, restaurer les milieux naturels et leurs capacité de recharges des nappes</a:t>
            </a:r>
            <a:endParaRPr lang="en-US" b="1" dirty="0">
              <a:solidFill>
                <a:schemeClr val="accent1"/>
              </a:solidFill>
              <a:latin typeface="Poppins SemiBold" panose="00000700000000000000" pitchFamily="2" charset="0"/>
              <a:ea typeface="Open Sans" pitchFamily="34" charset="0"/>
              <a:cs typeface="Poppins SemiBold" panose="00000700000000000000" pitchFamily="2" charset="0"/>
            </a:endParaRPr>
          </a:p>
        </p:txBody>
      </p:sp>
      <p:pic>
        <p:nvPicPr>
          <p:cNvPr id="23" name="Image 22">
            <a:extLst>
              <a:ext uri="{FF2B5EF4-FFF2-40B4-BE49-F238E27FC236}">
                <a16:creationId xmlns:a16="http://schemas.microsoft.com/office/drawing/2014/main" id="{1B84E876-39C8-465D-ABD0-1A7E586C98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281" y="4229480"/>
            <a:ext cx="2593161" cy="1726194"/>
          </a:xfrm>
          <a:prstGeom prst="rect">
            <a:avLst/>
          </a:prstGeom>
        </p:spPr>
      </p:pic>
      <p:pic>
        <p:nvPicPr>
          <p:cNvPr id="24" name="Image 23">
            <a:extLst>
              <a:ext uri="{FF2B5EF4-FFF2-40B4-BE49-F238E27FC236}">
                <a16:creationId xmlns:a16="http://schemas.microsoft.com/office/drawing/2014/main" id="{E248CD1E-40F2-4E68-A469-685D8D48AC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1945" y="990186"/>
            <a:ext cx="3561870" cy="1869982"/>
          </a:xfrm>
          <a:prstGeom prst="rect">
            <a:avLst/>
          </a:prstGeom>
        </p:spPr>
      </p:pic>
      <p:pic>
        <p:nvPicPr>
          <p:cNvPr id="3" name="Image 2">
            <a:extLst>
              <a:ext uri="{FF2B5EF4-FFF2-40B4-BE49-F238E27FC236}">
                <a16:creationId xmlns:a16="http://schemas.microsoft.com/office/drawing/2014/main" id="{D9BDFB30-3C36-4EE6-BF5B-184260FEA9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4980" y="4103883"/>
            <a:ext cx="2322040" cy="2790405"/>
          </a:xfrm>
          <a:prstGeom prst="rect">
            <a:avLst/>
          </a:prstGeom>
        </p:spPr>
      </p:pic>
      <p:sp>
        <p:nvSpPr>
          <p:cNvPr id="26" name="Text Box 10">
            <a:extLst>
              <a:ext uri="{FF2B5EF4-FFF2-40B4-BE49-F238E27FC236}">
                <a16:creationId xmlns:a16="http://schemas.microsoft.com/office/drawing/2014/main" id="{CF3E0B05-895D-4A51-86E4-993A28586BA4}"/>
              </a:ext>
            </a:extLst>
          </p:cNvPr>
          <p:cNvSpPr txBox="1">
            <a:spLocks noChangeArrowheads="1"/>
          </p:cNvSpPr>
          <p:nvPr/>
        </p:nvSpPr>
        <p:spPr bwMode="auto">
          <a:xfrm>
            <a:off x="8346654" y="4698263"/>
            <a:ext cx="2828644" cy="1169551"/>
          </a:xfrm>
          <a:prstGeom prst="rect">
            <a:avLst/>
          </a:prstGeom>
          <a:noFill/>
          <a:ln w="9525">
            <a:noFill/>
            <a:miter lim="800000"/>
            <a:headEnd/>
            <a:tailEnd/>
          </a:ln>
        </p:spPr>
        <p:txBody>
          <a:bodyPr wrap="square" lIns="60960" tIns="30480" rIns="60960" bIns="30480">
            <a:spAutoFit/>
          </a:bodyPr>
          <a:lstStyle/>
          <a:p>
            <a:r>
              <a:rPr lang="fr-FR" sz="2400" dirty="0">
                <a:latin typeface="Open Sans" panose="020B0606030504020204"/>
                <a:sym typeface="Wingdings" panose="05000000000000000000" pitchFamily="2" charset="2"/>
              </a:rPr>
              <a:t> </a:t>
            </a:r>
            <a:r>
              <a:rPr lang="fr-FR" sz="2400" b="1" dirty="0"/>
              <a:t>Déploiements des solutions fondées sur la nature</a:t>
            </a:r>
            <a:endParaRPr lang="en-US" sz="2400" i="1" dirty="0">
              <a:latin typeface="Open Sans" panose="020B0606030504020204"/>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10505D55-3AD4-4BA8-9E10-A0F5C22CDAA1}"/>
              </a:ext>
            </a:extLst>
          </p:cNvPr>
          <p:cNvSpPr/>
          <p:nvPr/>
        </p:nvSpPr>
        <p:spPr>
          <a:xfrm>
            <a:off x="3838759" y="917481"/>
            <a:ext cx="3315203" cy="461665"/>
          </a:xfrm>
          <a:prstGeom prst="rect">
            <a:avLst/>
          </a:prstGeom>
        </p:spPr>
        <p:txBody>
          <a:bodyPr wrap="none">
            <a:spAutoFit/>
          </a:bodyPr>
          <a:lstStyle/>
          <a:p>
            <a:pPr defTabSz="1450904"/>
            <a:r>
              <a:rPr lang="fr-FR" sz="2400" b="1" dirty="0">
                <a:solidFill>
                  <a:schemeClr val="accent6">
                    <a:lumMod val="75000"/>
                  </a:schemeClr>
                </a:solidFill>
              </a:rPr>
              <a:t>Poursuivre et intensifier </a:t>
            </a:r>
          </a:p>
        </p:txBody>
      </p:sp>
    </p:spTree>
    <p:extLst>
      <p:ext uri="{BB962C8B-B14F-4D97-AF65-F5344CB8AC3E}">
        <p14:creationId xmlns:p14="http://schemas.microsoft.com/office/powerpoint/2010/main" val="301626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anim calcmode="lin" valueType="num">
                                      <p:cBhvr>
                                        <p:cTn id="14" dur="1000" fill="hold"/>
                                        <p:tgtEl>
                                          <p:spTgt spid="42"/>
                                        </p:tgtEl>
                                        <p:attrNameLst>
                                          <p:attrName>ppt_x</p:attrName>
                                        </p:attrNameLst>
                                      </p:cBhvr>
                                      <p:tavLst>
                                        <p:tav tm="0">
                                          <p:val>
                                            <p:strVal val="#ppt_x"/>
                                          </p:val>
                                        </p:tav>
                                        <p:tav tm="100000">
                                          <p:val>
                                            <p:strVal val="#ppt_x"/>
                                          </p:val>
                                        </p:tav>
                                      </p:tavLst>
                                    </p:anim>
                                    <p:anim calcmode="lin" valueType="num">
                                      <p:cBhvr>
                                        <p:cTn id="15" dur="900" decel="100000" fill="hold"/>
                                        <p:tgtEl>
                                          <p:spTgt spid="4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900" decel="100000" fill="hold"/>
                                        <p:tgtEl>
                                          <p:spTgt spid="5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900" decel="100000" fill="hold"/>
                                        <p:tgtEl>
                                          <p:spTgt spid="2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2" grpId="0"/>
      <p:bldP spid="54"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0D49EC3F-7121-443A-86C8-330E3024BE8C}"/>
              </a:ext>
            </a:extLst>
          </p:cNvPr>
          <p:cNvSpPr txBox="1">
            <a:spLocks/>
          </p:cNvSpPr>
          <p:nvPr/>
        </p:nvSpPr>
        <p:spPr>
          <a:xfrm>
            <a:off x="1525150" y="207053"/>
            <a:ext cx="9203129" cy="7561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b="1" dirty="0"/>
          </a:p>
        </p:txBody>
      </p:sp>
      <p:cxnSp>
        <p:nvCxnSpPr>
          <p:cNvPr id="11" name="Connecteur droit 10">
            <a:extLst>
              <a:ext uri="{FF2B5EF4-FFF2-40B4-BE49-F238E27FC236}">
                <a16:creationId xmlns:a16="http://schemas.microsoft.com/office/drawing/2014/main" id="{8A8E6CC8-85AD-4CFD-A14D-6F0AA0059456}"/>
              </a:ext>
            </a:extLst>
          </p:cNvPr>
          <p:cNvCxnSpPr/>
          <p:nvPr/>
        </p:nvCxnSpPr>
        <p:spPr>
          <a:xfrm>
            <a:off x="153033" y="805618"/>
            <a:ext cx="8208912" cy="0"/>
          </a:xfrm>
          <a:prstGeom prst="line">
            <a:avLst/>
          </a:prstGeom>
          <a:ln w="2540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Titre 1">
            <a:extLst>
              <a:ext uri="{FF2B5EF4-FFF2-40B4-BE49-F238E27FC236}">
                <a16:creationId xmlns:a16="http://schemas.microsoft.com/office/drawing/2014/main" id="{6AA11EC7-A619-4A34-BDBF-6CF1A4FE77DC}"/>
              </a:ext>
            </a:extLst>
          </p:cNvPr>
          <p:cNvSpPr txBox="1">
            <a:spLocks/>
          </p:cNvSpPr>
          <p:nvPr/>
        </p:nvSpPr>
        <p:spPr>
          <a:xfrm>
            <a:off x="73898" y="135943"/>
            <a:ext cx="9203129" cy="7561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FR" sz="2400" b="1" dirty="0">
                <a:latin typeface="Calibri" pitchFamily="34" charset="0"/>
              </a:rPr>
              <a:t>4 axes de développement</a:t>
            </a:r>
            <a:endParaRPr lang="fr-FR" sz="900" b="1" dirty="0">
              <a:latin typeface="Calibri" pitchFamily="34" charset="0"/>
            </a:endParaRPr>
          </a:p>
        </p:txBody>
      </p:sp>
      <p:sp>
        <p:nvSpPr>
          <p:cNvPr id="20" name="Rectangle 19">
            <a:extLst>
              <a:ext uri="{FF2B5EF4-FFF2-40B4-BE49-F238E27FC236}">
                <a16:creationId xmlns:a16="http://schemas.microsoft.com/office/drawing/2014/main" id="{21A1FD44-8006-48A2-8218-408D97B3E0B4}"/>
              </a:ext>
            </a:extLst>
          </p:cNvPr>
          <p:cNvSpPr/>
          <p:nvPr/>
        </p:nvSpPr>
        <p:spPr>
          <a:xfrm>
            <a:off x="148625" y="900336"/>
            <a:ext cx="3439482" cy="5878253"/>
          </a:xfrm>
          <a:prstGeom prst="rect">
            <a:avLst/>
          </a:prstGeom>
          <a:solidFill>
            <a:srgbClr val="C2E4DE"/>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41" name="Rectangle 40">
            <a:extLst>
              <a:ext uri="{FF2B5EF4-FFF2-40B4-BE49-F238E27FC236}">
                <a16:creationId xmlns:a16="http://schemas.microsoft.com/office/drawing/2014/main" id="{8AD6CEEE-D2DF-4A1F-B61F-04DAE74E2D14}"/>
              </a:ext>
            </a:extLst>
          </p:cNvPr>
          <p:cNvSpPr/>
          <p:nvPr/>
        </p:nvSpPr>
        <p:spPr>
          <a:xfrm>
            <a:off x="330100" y="1792618"/>
            <a:ext cx="3029595" cy="44677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Text Box 7">
            <a:extLst>
              <a:ext uri="{FF2B5EF4-FFF2-40B4-BE49-F238E27FC236}">
                <a16:creationId xmlns:a16="http://schemas.microsoft.com/office/drawing/2014/main" id="{6FF918E5-89A6-45CD-864A-FFC1F21BA896}"/>
              </a:ext>
            </a:extLst>
          </p:cNvPr>
          <p:cNvSpPr txBox="1">
            <a:spLocks noChangeArrowheads="1"/>
          </p:cNvSpPr>
          <p:nvPr/>
        </p:nvSpPr>
        <p:spPr bwMode="auto">
          <a:xfrm>
            <a:off x="342288" y="1815221"/>
            <a:ext cx="428322" cy="577081"/>
          </a:xfrm>
          <a:prstGeom prst="rect">
            <a:avLst/>
          </a:prstGeom>
          <a:noFill/>
          <a:ln w="9525">
            <a:noFill/>
            <a:miter lim="800000"/>
            <a:headEnd/>
            <a:tailEnd/>
          </a:ln>
        </p:spPr>
        <p:txBody>
          <a:bodyPr wrap="none" lIns="0" tIns="0" rIns="0" bIns="0">
            <a:spAutoFit/>
          </a:bodyPr>
          <a:lstStyle/>
          <a:p>
            <a:pPr indent="182880" algn="ctr" defTabSz="1450904"/>
            <a:r>
              <a:rPr lang="en-CA" sz="3750" b="1" dirty="0">
                <a:latin typeface="Poppins SemiBold" panose="00000700000000000000" pitchFamily="2" charset="0"/>
                <a:ea typeface="Open Sans" panose="020B0606030504020204" pitchFamily="34" charset="0"/>
                <a:cs typeface="Poppins SemiBold" panose="00000700000000000000" pitchFamily="2" charset="0"/>
              </a:rPr>
              <a:t>3</a:t>
            </a:r>
          </a:p>
        </p:txBody>
      </p:sp>
      <p:sp>
        <p:nvSpPr>
          <p:cNvPr id="54" name="Rectangle 53">
            <a:extLst>
              <a:ext uri="{FF2B5EF4-FFF2-40B4-BE49-F238E27FC236}">
                <a16:creationId xmlns:a16="http://schemas.microsoft.com/office/drawing/2014/main" id="{73AC4668-C34D-488D-8F6F-936F5DA56B3F}"/>
              </a:ext>
            </a:extLst>
          </p:cNvPr>
          <p:cNvSpPr/>
          <p:nvPr/>
        </p:nvSpPr>
        <p:spPr>
          <a:xfrm>
            <a:off x="3729050" y="2122612"/>
            <a:ext cx="6093762" cy="1569660"/>
          </a:xfrm>
          <a:prstGeom prst="rect">
            <a:avLst/>
          </a:prstGeom>
          <a:noFill/>
        </p:spPr>
        <p:txBody>
          <a:bodyPr wrap="square">
            <a:spAutoFit/>
          </a:bodyPr>
          <a:lstStyle/>
          <a:p>
            <a:pPr marL="342900" indent="-342900" defTabSz="1450904">
              <a:buFont typeface="Wingdings" panose="05000000000000000000" pitchFamily="2" charset="2"/>
              <a:buChar char="q"/>
            </a:pPr>
            <a:r>
              <a:rPr lang="fr-FR" sz="2400" b="1" dirty="0"/>
              <a:t>Favoriser les actions permettant de disposer de sols vivants</a:t>
            </a:r>
          </a:p>
          <a:p>
            <a:pPr marL="342900" indent="-342900" defTabSz="1450904">
              <a:buFont typeface="Wingdings" panose="05000000000000000000" pitchFamily="2" charset="2"/>
              <a:buChar char="q"/>
            </a:pPr>
            <a:endParaRPr lang="fr-FR" sz="2400" b="1" dirty="0"/>
          </a:p>
          <a:p>
            <a:pPr marL="342900" indent="-342900" defTabSz="1450904">
              <a:buFont typeface="Wingdings" panose="05000000000000000000" pitchFamily="2" charset="2"/>
              <a:buChar char="q"/>
            </a:pPr>
            <a:r>
              <a:rPr lang="fr-FR" sz="2400" b="1" dirty="0"/>
              <a:t>Privilégier les cultures à bas besoins en eau</a:t>
            </a:r>
          </a:p>
        </p:txBody>
      </p:sp>
      <p:sp>
        <p:nvSpPr>
          <p:cNvPr id="22" name="Rectangle 21">
            <a:extLst>
              <a:ext uri="{FF2B5EF4-FFF2-40B4-BE49-F238E27FC236}">
                <a16:creationId xmlns:a16="http://schemas.microsoft.com/office/drawing/2014/main" id="{C973AF0A-1583-469D-8E0E-A3FDA06DA4D3}"/>
              </a:ext>
            </a:extLst>
          </p:cNvPr>
          <p:cNvSpPr/>
          <p:nvPr/>
        </p:nvSpPr>
        <p:spPr>
          <a:xfrm>
            <a:off x="913717" y="2392302"/>
            <a:ext cx="1905919" cy="830997"/>
          </a:xfrm>
          <a:prstGeom prst="rect">
            <a:avLst/>
          </a:prstGeom>
          <a:noFill/>
        </p:spPr>
        <p:txBody>
          <a:bodyPr wrap="square">
            <a:spAutoFit/>
          </a:bodyPr>
          <a:lstStyle/>
          <a:p>
            <a:pPr defTabSz="1450904"/>
            <a:r>
              <a:rPr lang="fr-FR" sz="2400" b="1" dirty="0"/>
              <a:t>Domaine Agricole</a:t>
            </a:r>
            <a:endParaRPr lang="en-US" sz="2400" b="1" dirty="0">
              <a:solidFill>
                <a:schemeClr val="accent1"/>
              </a:solidFill>
              <a:latin typeface="Poppins SemiBold" panose="00000700000000000000" pitchFamily="2" charset="0"/>
              <a:ea typeface="Open Sans" pitchFamily="34" charset="0"/>
              <a:cs typeface="Poppins SemiBold" panose="00000700000000000000" pitchFamily="2" charset="0"/>
            </a:endParaRPr>
          </a:p>
        </p:txBody>
      </p:sp>
      <p:sp>
        <p:nvSpPr>
          <p:cNvPr id="4" name="Rectangle 3">
            <a:extLst>
              <a:ext uri="{FF2B5EF4-FFF2-40B4-BE49-F238E27FC236}">
                <a16:creationId xmlns:a16="http://schemas.microsoft.com/office/drawing/2014/main" id="{10505D55-3AD4-4BA8-9E10-A0F5C22CDAA1}"/>
              </a:ext>
            </a:extLst>
          </p:cNvPr>
          <p:cNvSpPr/>
          <p:nvPr/>
        </p:nvSpPr>
        <p:spPr>
          <a:xfrm>
            <a:off x="3880518" y="980543"/>
            <a:ext cx="5188814" cy="830997"/>
          </a:xfrm>
          <a:prstGeom prst="rect">
            <a:avLst/>
          </a:prstGeom>
        </p:spPr>
        <p:txBody>
          <a:bodyPr wrap="square">
            <a:spAutoFit/>
          </a:bodyPr>
          <a:lstStyle/>
          <a:p>
            <a:pPr defTabSz="1450904"/>
            <a:r>
              <a:rPr lang="fr-FR" sz="2400" b="1" dirty="0">
                <a:solidFill>
                  <a:schemeClr val="accent6">
                    <a:lumMod val="75000"/>
                  </a:schemeClr>
                </a:solidFill>
              </a:rPr>
              <a:t>Contribuer à l’évolution de l’agriculture vers des systèmes plus résilients</a:t>
            </a:r>
          </a:p>
        </p:txBody>
      </p:sp>
      <p:pic>
        <p:nvPicPr>
          <p:cNvPr id="18" name="Image 17">
            <a:extLst>
              <a:ext uri="{FF2B5EF4-FFF2-40B4-BE49-F238E27FC236}">
                <a16:creationId xmlns:a16="http://schemas.microsoft.com/office/drawing/2014/main" id="{E886FE7C-708A-49EC-8B15-043A9EC9DAEA}"/>
              </a:ext>
            </a:extLst>
          </p:cNvPr>
          <p:cNvPicPr>
            <a:picLocks noChangeAspect="1"/>
          </p:cNvPicPr>
          <p:nvPr/>
        </p:nvPicPr>
        <p:blipFill>
          <a:blip r:embed="rId3"/>
          <a:stretch>
            <a:fillRect/>
          </a:stretch>
        </p:blipFill>
        <p:spPr>
          <a:xfrm>
            <a:off x="517674" y="3921470"/>
            <a:ext cx="2698006" cy="2034684"/>
          </a:xfrm>
          <a:prstGeom prst="rect">
            <a:avLst/>
          </a:prstGeom>
        </p:spPr>
      </p:pic>
      <p:pic>
        <p:nvPicPr>
          <p:cNvPr id="21" name="Image 20">
            <a:extLst>
              <a:ext uri="{FF2B5EF4-FFF2-40B4-BE49-F238E27FC236}">
                <a16:creationId xmlns:a16="http://schemas.microsoft.com/office/drawing/2014/main" id="{11879F76-B665-485F-B236-944B2DF34373}"/>
              </a:ext>
            </a:extLst>
          </p:cNvPr>
          <p:cNvPicPr>
            <a:picLocks noChangeAspect="1"/>
          </p:cNvPicPr>
          <p:nvPr/>
        </p:nvPicPr>
        <p:blipFill>
          <a:blip r:embed="rId4"/>
          <a:stretch>
            <a:fillRect/>
          </a:stretch>
        </p:blipFill>
        <p:spPr>
          <a:xfrm>
            <a:off x="9069331" y="489531"/>
            <a:ext cx="2947275" cy="2644017"/>
          </a:xfrm>
          <a:prstGeom prst="rect">
            <a:avLst/>
          </a:prstGeom>
        </p:spPr>
      </p:pic>
      <p:pic>
        <p:nvPicPr>
          <p:cNvPr id="25" name="Image 24">
            <a:extLst>
              <a:ext uri="{FF2B5EF4-FFF2-40B4-BE49-F238E27FC236}">
                <a16:creationId xmlns:a16="http://schemas.microsoft.com/office/drawing/2014/main" id="{9F4A607E-9DD4-4857-8EE8-4D2722ECAA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0517" y="4542731"/>
            <a:ext cx="4022437" cy="1584256"/>
          </a:xfrm>
          <a:prstGeom prst="rect">
            <a:avLst/>
          </a:prstGeom>
        </p:spPr>
      </p:pic>
      <p:sp>
        <p:nvSpPr>
          <p:cNvPr id="27" name="Rectangle 26">
            <a:extLst>
              <a:ext uri="{FF2B5EF4-FFF2-40B4-BE49-F238E27FC236}">
                <a16:creationId xmlns:a16="http://schemas.microsoft.com/office/drawing/2014/main" id="{B922F925-216A-4282-8A36-5CBB6F79F445}"/>
              </a:ext>
            </a:extLst>
          </p:cNvPr>
          <p:cNvSpPr/>
          <p:nvPr/>
        </p:nvSpPr>
        <p:spPr>
          <a:xfrm>
            <a:off x="6588868" y="5903413"/>
            <a:ext cx="2941198" cy="261610"/>
          </a:xfrm>
          <a:prstGeom prst="rect">
            <a:avLst/>
          </a:prstGeom>
          <a:noFill/>
        </p:spPr>
        <p:txBody>
          <a:bodyPr wrap="square">
            <a:spAutoFit/>
          </a:bodyPr>
          <a:lstStyle/>
          <a:p>
            <a:pPr defTabSz="1450904"/>
            <a:r>
              <a:rPr lang="fr-FR" sz="1100" dirty="0">
                <a:solidFill>
                  <a:schemeClr val="bg1"/>
                </a:solidFill>
              </a:rPr>
              <a:t>Actu Environnement</a:t>
            </a:r>
            <a:endParaRPr lang="en-US" sz="1050" dirty="0">
              <a:solidFill>
                <a:schemeClr val="bg1"/>
              </a:solidFill>
              <a:latin typeface="Poppins SemiBold" panose="00000700000000000000" pitchFamily="2" charset="0"/>
              <a:ea typeface="Open Sans" pitchFamily="34" charset="0"/>
              <a:cs typeface="Poppins SemiBold" panose="00000700000000000000" pitchFamily="2" charset="0"/>
            </a:endParaRPr>
          </a:p>
        </p:txBody>
      </p:sp>
      <p:sp>
        <p:nvSpPr>
          <p:cNvPr id="2" name="Rectangle 1">
            <a:extLst>
              <a:ext uri="{FF2B5EF4-FFF2-40B4-BE49-F238E27FC236}">
                <a16:creationId xmlns:a16="http://schemas.microsoft.com/office/drawing/2014/main" id="{50FF24E9-0582-4198-978D-38822A16BC24}"/>
              </a:ext>
            </a:extLst>
          </p:cNvPr>
          <p:cNvSpPr/>
          <p:nvPr/>
        </p:nvSpPr>
        <p:spPr>
          <a:xfrm>
            <a:off x="8040216" y="4509120"/>
            <a:ext cx="4022437" cy="1938992"/>
          </a:xfrm>
          <a:prstGeom prst="rect">
            <a:avLst/>
          </a:prstGeom>
        </p:spPr>
        <p:txBody>
          <a:bodyPr wrap="square">
            <a:spAutoFit/>
          </a:bodyPr>
          <a:lstStyle/>
          <a:p>
            <a:pPr algn="just" defTabSz="1450904"/>
            <a:r>
              <a:rPr lang="fr-FR" sz="2400" b="1" dirty="0">
                <a:sym typeface="Wingdings" panose="05000000000000000000" pitchFamily="2" charset="2"/>
              </a:rPr>
              <a:t> </a:t>
            </a:r>
            <a:r>
              <a:rPr lang="fr-FR" sz="2400" b="1" dirty="0"/>
              <a:t>Soutenir les différentes filières permettant de garantir la protection et la restauration de la ressource en eau </a:t>
            </a:r>
          </a:p>
        </p:txBody>
      </p:sp>
    </p:spTree>
    <p:extLst>
      <p:ext uri="{BB962C8B-B14F-4D97-AF65-F5344CB8AC3E}">
        <p14:creationId xmlns:p14="http://schemas.microsoft.com/office/powerpoint/2010/main" val="383648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anim calcmode="lin" valueType="num">
                                      <p:cBhvr>
                                        <p:cTn id="14" dur="1000" fill="hold"/>
                                        <p:tgtEl>
                                          <p:spTgt spid="42"/>
                                        </p:tgtEl>
                                        <p:attrNameLst>
                                          <p:attrName>ppt_x</p:attrName>
                                        </p:attrNameLst>
                                      </p:cBhvr>
                                      <p:tavLst>
                                        <p:tav tm="0">
                                          <p:val>
                                            <p:strVal val="#ppt_x"/>
                                          </p:val>
                                        </p:tav>
                                        <p:tav tm="100000">
                                          <p:val>
                                            <p:strVal val="#ppt_x"/>
                                          </p:val>
                                        </p:tav>
                                      </p:tavLst>
                                    </p:anim>
                                    <p:anim calcmode="lin" valueType="num">
                                      <p:cBhvr>
                                        <p:cTn id="15" dur="900" decel="100000" fill="hold"/>
                                        <p:tgtEl>
                                          <p:spTgt spid="4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900" decel="100000" fill="hold"/>
                                        <p:tgtEl>
                                          <p:spTgt spid="5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900" decel="100000" fill="hold"/>
                                        <p:tgtEl>
                                          <p:spTgt spid="2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900" decel="100000" fill="hold"/>
                                        <p:tgtEl>
                                          <p:spTgt spid="2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2" grpId="0"/>
      <p:bldP spid="54" grpId="0"/>
      <p:bldP spid="22"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0D49EC3F-7121-443A-86C8-330E3024BE8C}"/>
              </a:ext>
            </a:extLst>
          </p:cNvPr>
          <p:cNvSpPr txBox="1">
            <a:spLocks/>
          </p:cNvSpPr>
          <p:nvPr/>
        </p:nvSpPr>
        <p:spPr>
          <a:xfrm>
            <a:off x="1525150" y="207053"/>
            <a:ext cx="9203129" cy="7561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b="1" dirty="0"/>
          </a:p>
        </p:txBody>
      </p:sp>
      <p:cxnSp>
        <p:nvCxnSpPr>
          <p:cNvPr id="11" name="Connecteur droit 10">
            <a:extLst>
              <a:ext uri="{FF2B5EF4-FFF2-40B4-BE49-F238E27FC236}">
                <a16:creationId xmlns:a16="http://schemas.microsoft.com/office/drawing/2014/main" id="{8A8E6CC8-85AD-4CFD-A14D-6F0AA0059456}"/>
              </a:ext>
            </a:extLst>
          </p:cNvPr>
          <p:cNvCxnSpPr/>
          <p:nvPr/>
        </p:nvCxnSpPr>
        <p:spPr>
          <a:xfrm>
            <a:off x="153033" y="805618"/>
            <a:ext cx="8208912" cy="0"/>
          </a:xfrm>
          <a:prstGeom prst="line">
            <a:avLst/>
          </a:prstGeom>
          <a:ln w="2540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Titre 1">
            <a:extLst>
              <a:ext uri="{FF2B5EF4-FFF2-40B4-BE49-F238E27FC236}">
                <a16:creationId xmlns:a16="http://schemas.microsoft.com/office/drawing/2014/main" id="{6AA11EC7-A619-4A34-BDBF-6CF1A4FE77DC}"/>
              </a:ext>
            </a:extLst>
          </p:cNvPr>
          <p:cNvSpPr txBox="1">
            <a:spLocks/>
          </p:cNvSpPr>
          <p:nvPr/>
        </p:nvSpPr>
        <p:spPr>
          <a:xfrm>
            <a:off x="73898" y="199005"/>
            <a:ext cx="9203129" cy="7561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FR" sz="2400" b="1" dirty="0">
                <a:latin typeface="Calibri" pitchFamily="34" charset="0"/>
              </a:rPr>
              <a:t>4 axes de développement</a:t>
            </a:r>
            <a:endParaRPr lang="fr-FR" sz="900" b="1" dirty="0">
              <a:latin typeface="Calibri" pitchFamily="34" charset="0"/>
            </a:endParaRPr>
          </a:p>
        </p:txBody>
      </p:sp>
      <p:sp>
        <p:nvSpPr>
          <p:cNvPr id="20" name="Rectangle 19">
            <a:extLst>
              <a:ext uri="{FF2B5EF4-FFF2-40B4-BE49-F238E27FC236}">
                <a16:creationId xmlns:a16="http://schemas.microsoft.com/office/drawing/2014/main" id="{21A1FD44-8006-48A2-8218-408D97B3E0B4}"/>
              </a:ext>
            </a:extLst>
          </p:cNvPr>
          <p:cNvSpPr/>
          <p:nvPr/>
        </p:nvSpPr>
        <p:spPr>
          <a:xfrm>
            <a:off x="148625" y="900336"/>
            <a:ext cx="3439482" cy="5878253"/>
          </a:xfrm>
          <a:prstGeom prst="rect">
            <a:avLst/>
          </a:prstGeom>
          <a:solidFill>
            <a:srgbClr val="C2E4DE"/>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41" name="Rectangle 40">
            <a:extLst>
              <a:ext uri="{FF2B5EF4-FFF2-40B4-BE49-F238E27FC236}">
                <a16:creationId xmlns:a16="http://schemas.microsoft.com/office/drawing/2014/main" id="{8AD6CEEE-D2DF-4A1F-B61F-04DAE74E2D14}"/>
              </a:ext>
            </a:extLst>
          </p:cNvPr>
          <p:cNvSpPr/>
          <p:nvPr/>
        </p:nvSpPr>
        <p:spPr>
          <a:xfrm>
            <a:off x="330100" y="1792618"/>
            <a:ext cx="3029595" cy="44677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Text Box 7">
            <a:extLst>
              <a:ext uri="{FF2B5EF4-FFF2-40B4-BE49-F238E27FC236}">
                <a16:creationId xmlns:a16="http://schemas.microsoft.com/office/drawing/2014/main" id="{6FF918E5-89A6-45CD-864A-FFC1F21BA896}"/>
              </a:ext>
            </a:extLst>
          </p:cNvPr>
          <p:cNvSpPr txBox="1">
            <a:spLocks noChangeArrowheads="1"/>
          </p:cNvSpPr>
          <p:nvPr/>
        </p:nvSpPr>
        <p:spPr bwMode="auto">
          <a:xfrm>
            <a:off x="342288" y="1815221"/>
            <a:ext cx="428322" cy="577081"/>
          </a:xfrm>
          <a:prstGeom prst="rect">
            <a:avLst/>
          </a:prstGeom>
          <a:noFill/>
          <a:ln w="9525">
            <a:noFill/>
            <a:miter lim="800000"/>
            <a:headEnd/>
            <a:tailEnd/>
          </a:ln>
        </p:spPr>
        <p:txBody>
          <a:bodyPr wrap="none" lIns="0" tIns="0" rIns="0" bIns="0">
            <a:spAutoFit/>
          </a:bodyPr>
          <a:lstStyle/>
          <a:p>
            <a:pPr indent="182880" algn="ctr" defTabSz="1450904"/>
            <a:r>
              <a:rPr lang="en-CA" sz="3750" b="1" dirty="0">
                <a:latin typeface="Poppins SemiBold" panose="00000700000000000000" pitchFamily="2" charset="0"/>
                <a:ea typeface="Open Sans" panose="020B0606030504020204" pitchFamily="34" charset="0"/>
                <a:cs typeface="Poppins SemiBold" panose="00000700000000000000" pitchFamily="2" charset="0"/>
              </a:rPr>
              <a:t>4</a:t>
            </a:r>
          </a:p>
        </p:txBody>
      </p:sp>
      <p:sp>
        <p:nvSpPr>
          <p:cNvPr id="47" name="Rectangle 46">
            <a:extLst>
              <a:ext uri="{FF2B5EF4-FFF2-40B4-BE49-F238E27FC236}">
                <a16:creationId xmlns:a16="http://schemas.microsoft.com/office/drawing/2014/main" id="{6ACA6706-413A-49EB-95E8-304625EF172D}"/>
              </a:ext>
            </a:extLst>
          </p:cNvPr>
          <p:cNvSpPr/>
          <p:nvPr/>
        </p:nvSpPr>
        <p:spPr>
          <a:xfrm>
            <a:off x="851453" y="2603983"/>
            <a:ext cx="2319713" cy="830997"/>
          </a:xfrm>
          <a:prstGeom prst="rect">
            <a:avLst/>
          </a:prstGeom>
          <a:noFill/>
        </p:spPr>
        <p:txBody>
          <a:bodyPr wrap="square">
            <a:spAutoFit/>
          </a:bodyPr>
          <a:lstStyle/>
          <a:p>
            <a:pPr defTabSz="1450904"/>
            <a:r>
              <a:rPr lang="fr-FR" sz="2400" b="1" dirty="0"/>
              <a:t>Urbanisme durable</a:t>
            </a:r>
            <a:endParaRPr lang="en-US" b="1" dirty="0">
              <a:solidFill>
                <a:schemeClr val="accent1"/>
              </a:solidFill>
              <a:latin typeface="Poppins SemiBold" panose="00000700000000000000" pitchFamily="2" charset="0"/>
              <a:ea typeface="Open Sans" pitchFamily="34" charset="0"/>
              <a:cs typeface="Poppins SemiBold" panose="00000700000000000000" pitchFamily="2" charset="0"/>
            </a:endParaRPr>
          </a:p>
        </p:txBody>
      </p:sp>
      <p:grpSp>
        <p:nvGrpSpPr>
          <p:cNvPr id="49" name="Groupe 48">
            <a:extLst>
              <a:ext uri="{FF2B5EF4-FFF2-40B4-BE49-F238E27FC236}">
                <a16:creationId xmlns:a16="http://schemas.microsoft.com/office/drawing/2014/main" id="{62275F33-54B8-403F-8A92-AA460A578818}"/>
              </a:ext>
            </a:extLst>
          </p:cNvPr>
          <p:cNvGrpSpPr/>
          <p:nvPr/>
        </p:nvGrpSpPr>
        <p:grpSpPr>
          <a:xfrm>
            <a:off x="576304" y="4227906"/>
            <a:ext cx="2268367" cy="1664340"/>
            <a:chOff x="4572000" y="1421628"/>
            <a:chExt cx="4344893" cy="3275879"/>
          </a:xfrm>
        </p:grpSpPr>
        <p:pic>
          <p:nvPicPr>
            <p:cNvPr id="51" name="Image 50">
              <a:extLst>
                <a:ext uri="{FF2B5EF4-FFF2-40B4-BE49-F238E27FC236}">
                  <a16:creationId xmlns:a16="http://schemas.microsoft.com/office/drawing/2014/main" id="{EF10DC7D-5206-4336-B042-5C9CD1475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421628"/>
              <a:ext cx="4344893" cy="3258670"/>
            </a:xfrm>
            <a:prstGeom prst="rect">
              <a:avLst/>
            </a:prstGeom>
          </p:spPr>
        </p:pic>
        <p:pic>
          <p:nvPicPr>
            <p:cNvPr id="52" name="Image 51">
              <a:extLst>
                <a:ext uri="{FF2B5EF4-FFF2-40B4-BE49-F238E27FC236}">
                  <a16:creationId xmlns:a16="http://schemas.microsoft.com/office/drawing/2014/main" id="{68FB5672-58C2-4F4E-9ACA-F2352F932B7F}"/>
                </a:ext>
              </a:extLst>
            </p:cNvPr>
            <p:cNvPicPr>
              <a:picLocks noChangeAspect="1"/>
            </p:cNvPicPr>
            <p:nvPr/>
          </p:nvPicPr>
          <p:blipFill>
            <a:blip r:embed="rId4"/>
            <a:stretch>
              <a:fillRect/>
            </a:stretch>
          </p:blipFill>
          <p:spPr>
            <a:xfrm>
              <a:off x="4572000" y="4392681"/>
              <a:ext cx="890093" cy="304826"/>
            </a:xfrm>
            <a:prstGeom prst="rect">
              <a:avLst/>
            </a:prstGeom>
          </p:spPr>
        </p:pic>
      </p:grpSp>
      <p:pic>
        <p:nvPicPr>
          <p:cNvPr id="53" name="Image 52">
            <a:extLst>
              <a:ext uri="{FF2B5EF4-FFF2-40B4-BE49-F238E27FC236}">
                <a16:creationId xmlns:a16="http://schemas.microsoft.com/office/drawing/2014/main" id="{DFF96472-EE60-42AC-A39A-953C175903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3896" y="820222"/>
            <a:ext cx="3309406" cy="3309406"/>
          </a:xfrm>
          <a:prstGeom prst="rect">
            <a:avLst/>
          </a:prstGeom>
        </p:spPr>
      </p:pic>
      <p:sp>
        <p:nvSpPr>
          <p:cNvPr id="54" name="Rectangle 53">
            <a:extLst>
              <a:ext uri="{FF2B5EF4-FFF2-40B4-BE49-F238E27FC236}">
                <a16:creationId xmlns:a16="http://schemas.microsoft.com/office/drawing/2014/main" id="{73AC4668-C34D-488D-8F6F-936F5DA56B3F}"/>
              </a:ext>
            </a:extLst>
          </p:cNvPr>
          <p:cNvSpPr/>
          <p:nvPr/>
        </p:nvSpPr>
        <p:spPr>
          <a:xfrm>
            <a:off x="3838760" y="1534203"/>
            <a:ext cx="4875666" cy="2308324"/>
          </a:xfrm>
          <a:prstGeom prst="rect">
            <a:avLst/>
          </a:prstGeom>
          <a:noFill/>
        </p:spPr>
        <p:txBody>
          <a:bodyPr wrap="square">
            <a:spAutoFit/>
          </a:bodyPr>
          <a:lstStyle/>
          <a:p>
            <a:pPr marL="342900" indent="-342900" defTabSz="1450904">
              <a:buFont typeface="Wingdings" panose="05000000000000000000" pitchFamily="2" charset="2"/>
              <a:buChar char="q"/>
            </a:pPr>
            <a:r>
              <a:rPr lang="fr-FR" sz="2400" b="1" dirty="0"/>
              <a:t>Infiltration à la parcelle</a:t>
            </a:r>
          </a:p>
          <a:p>
            <a:pPr marL="342900" indent="-342900" defTabSz="1450904">
              <a:buFont typeface="Wingdings" panose="05000000000000000000" pitchFamily="2" charset="2"/>
              <a:buChar char="q"/>
            </a:pPr>
            <a:endParaRPr lang="fr-FR" sz="2400" b="1" dirty="0"/>
          </a:p>
          <a:p>
            <a:pPr marL="342900" indent="-342900" defTabSz="1450904">
              <a:buFont typeface="Wingdings" panose="05000000000000000000" pitchFamily="2" charset="2"/>
              <a:buChar char="q"/>
            </a:pPr>
            <a:r>
              <a:rPr lang="fr-FR" sz="2400" b="1" dirty="0" err="1"/>
              <a:t>Désimperméabilisation</a:t>
            </a:r>
            <a:endParaRPr lang="fr-FR" sz="2400" b="1" dirty="0"/>
          </a:p>
          <a:p>
            <a:pPr marL="342900" indent="-342900" defTabSz="1450904">
              <a:buFont typeface="Wingdings" panose="05000000000000000000" pitchFamily="2" charset="2"/>
              <a:buChar char="q"/>
            </a:pPr>
            <a:endParaRPr lang="fr-FR" sz="2400" b="1" dirty="0"/>
          </a:p>
          <a:p>
            <a:pPr marL="342900" indent="-342900" defTabSz="1450904">
              <a:buFont typeface="Wingdings" panose="05000000000000000000" pitchFamily="2" charset="2"/>
              <a:buChar char="q"/>
            </a:pPr>
            <a:r>
              <a:rPr lang="fr-FR" sz="2400" b="1" dirty="0"/>
              <a:t>Végétalisation des espaces urbanisés</a:t>
            </a:r>
            <a:endParaRPr lang="en-US" sz="2400" b="1" dirty="0">
              <a:solidFill>
                <a:schemeClr val="accent1"/>
              </a:solidFill>
              <a:latin typeface="Poppins SemiBold" panose="00000700000000000000" pitchFamily="2" charset="0"/>
              <a:ea typeface="Open Sans" pitchFamily="34" charset="0"/>
              <a:cs typeface="Poppins SemiBold" panose="00000700000000000000" pitchFamily="2" charset="0"/>
            </a:endParaRPr>
          </a:p>
        </p:txBody>
      </p:sp>
      <p:sp>
        <p:nvSpPr>
          <p:cNvPr id="56" name="Freeform 140">
            <a:extLst>
              <a:ext uri="{FF2B5EF4-FFF2-40B4-BE49-F238E27FC236}">
                <a16:creationId xmlns:a16="http://schemas.microsoft.com/office/drawing/2014/main" id="{6F6B5CAB-2253-4B68-BD23-D8BEFB72245F}"/>
              </a:ext>
            </a:extLst>
          </p:cNvPr>
          <p:cNvSpPr>
            <a:spLocks noEditPoints="1"/>
          </p:cNvSpPr>
          <p:nvPr/>
        </p:nvSpPr>
        <p:spPr bwMode="auto">
          <a:xfrm>
            <a:off x="6529697" y="4335894"/>
            <a:ext cx="665530" cy="659251"/>
          </a:xfrm>
          <a:custGeom>
            <a:avLst/>
            <a:gdLst>
              <a:gd name="T0" fmla="*/ 622 w 774"/>
              <a:gd name="T1" fmla="*/ 190 h 783"/>
              <a:gd name="T2" fmla="*/ 601 w 774"/>
              <a:gd name="T3" fmla="*/ 135 h 783"/>
              <a:gd name="T4" fmla="*/ 640 w 774"/>
              <a:gd name="T5" fmla="*/ 235 h 783"/>
              <a:gd name="T6" fmla="*/ 583 w 774"/>
              <a:gd name="T7" fmla="*/ 90 h 783"/>
              <a:gd name="T8" fmla="*/ 640 w 774"/>
              <a:gd name="T9" fmla="*/ 235 h 783"/>
              <a:gd name="T10" fmla="*/ 750 w 774"/>
              <a:gd name="T11" fmla="*/ 196 h 783"/>
              <a:gd name="T12" fmla="*/ 769 w 774"/>
              <a:gd name="T13" fmla="*/ 127 h 783"/>
              <a:gd name="T14" fmla="*/ 760 w 774"/>
              <a:gd name="T15" fmla="*/ 85 h 783"/>
              <a:gd name="T16" fmla="*/ 731 w 774"/>
              <a:gd name="T17" fmla="*/ 88 h 783"/>
              <a:gd name="T18" fmla="*/ 696 w 774"/>
              <a:gd name="T19" fmla="*/ 26 h 783"/>
              <a:gd name="T20" fmla="*/ 692 w 774"/>
              <a:gd name="T21" fmla="*/ 17 h 783"/>
              <a:gd name="T22" fmla="*/ 650 w 774"/>
              <a:gd name="T23" fmla="*/ 7 h 783"/>
              <a:gd name="T24" fmla="*/ 583 w 774"/>
              <a:gd name="T25" fmla="*/ 25 h 783"/>
              <a:gd name="T26" fmla="*/ 565 w 774"/>
              <a:gd name="T27" fmla="*/ 2 h 783"/>
              <a:gd name="T28" fmla="*/ 529 w 774"/>
              <a:gd name="T29" fmla="*/ 24 h 783"/>
              <a:gd name="T30" fmla="*/ 493 w 774"/>
              <a:gd name="T31" fmla="*/ 85 h 783"/>
              <a:gd name="T32" fmla="*/ 465 w 774"/>
              <a:gd name="T33" fmla="*/ 81 h 783"/>
              <a:gd name="T34" fmla="*/ 451 w 774"/>
              <a:gd name="T35" fmla="*/ 119 h 783"/>
              <a:gd name="T36" fmla="*/ 473 w 774"/>
              <a:gd name="T37" fmla="*/ 131 h 783"/>
              <a:gd name="T38" fmla="*/ 454 w 774"/>
              <a:gd name="T39" fmla="*/ 198 h 783"/>
              <a:gd name="T40" fmla="*/ 463 w 774"/>
              <a:gd name="T41" fmla="*/ 240 h 783"/>
              <a:gd name="T42" fmla="*/ 489 w 774"/>
              <a:gd name="T43" fmla="*/ 238 h 783"/>
              <a:gd name="T44" fmla="*/ 524 w 774"/>
              <a:gd name="T45" fmla="*/ 299 h 783"/>
              <a:gd name="T46" fmla="*/ 560 w 774"/>
              <a:gd name="T47" fmla="*/ 323 h 783"/>
              <a:gd name="T48" fmla="*/ 570 w 774"/>
              <a:gd name="T49" fmla="*/ 319 h 783"/>
              <a:gd name="T50" fmla="*/ 640 w 774"/>
              <a:gd name="T51" fmla="*/ 304 h 783"/>
              <a:gd name="T52" fmla="*/ 656 w 774"/>
              <a:gd name="T53" fmla="*/ 324 h 783"/>
              <a:gd name="T54" fmla="*/ 693 w 774"/>
              <a:gd name="T55" fmla="*/ 302 h 783"/>
              <a:gd name="T56" fmla="*/ 731 w 774"/>
              <a:gd name="T57" fmla="*/ 242 h 783"/>
              <a:gd name="T58" fmla="*/ 757 w 774"/>
              <a:gd name="T59" fmla="*/ 245 h 783"/>
              <a:gd name="T60" fmla="*/ 767 w 774"/>
              <a:gd name="T61" fmla="*/ 203 h 783"/>
              <a:gd name="T62" fmla="*/ 292 w 774"/>
              <a:gd name="T63" fmla="*/ 543 h 783"/>
              <a:gd name="T64" fmla="*/ 292 w 774"/>
              <a:gd name="T65" fmla="*/ 440 h 783"/>
              <a:gd name="T66" fmla="*/ 292 w 774"/>
              <a:gd name="T67" fmla="*/ 628 h 783"/>
              <a:gd name="T68" fmla="*/ 292 w 774"/>
              <a:gd name="T69" fmla="*/ 356 h 783"/>
              <a:gd name="T70" fmla="*/ 292 w 774"/>
              <a:gd name="T71" fmla="*/ 628 h 783"/>
              <a:gd name="T72" fmla="*/ 534 w 774"/>
              <a:gd name="T73" fmla="*/ 448 h 783"/>
              <a:gd name="T74" fmla="*/ 517 w 774"/>
              <a:gd name="T75" fmla="*/ 325 h 783"/>
              <a:gd name="T76" fmla="*/ 517 w 774"/>
              <a:gd name="T77" fmla="*/ 307 h 783"/>
              <a:gd name="T78" fmla="*/ 456 w 774"/>
              <a:gd name="T79" fmla="*/ 264 h 783"/>
              <a:gd name="T80" fmla="*/ 333 w 774"/>
              <a:gd name="T81" fmla="*/ 250 h 783"/>
              <a:gd name="T82" fmla="*/ 321 w 774"/>
              <a:gd name="T83" fmla="*/ 200 h 783"/>
              <a:gd name="T84" fmla="*/ 246 w 774"/>
              <a:gd name="T85" fmla="*/ 213 h 783"/>
              <a:gd name="T86" fmla="*/ 149 w 774"/>
              <a:gd name="T87" fmla="*/ 290 h 783"/>
              <a:gd name="T88" fmla="*/ 106 w 774"/>
              <a:gd name="T89" fmla="*/ 265 h 783"/>
              <a:gd name="T90" fmla="*/ 59 w 774"/>
              <a:gd name="T91" fmla="*/ 317 h 783"/>
              <a:gd name="T92" fmla="*/ 87 w 774"/>
              <a:gd name="T93" fmla="*/ 351 h 783"/>
              <a:gd name="T94" fmla="*/ 13 w 774"/>
              <a:gd name="T95" fmla="*/ 448 h 783"/>
              <a:gd name="T96" fmla="*/ 0 w 774"/>
              <a:gd name="T97" fmla="*/ 522 h 783"/>
              <a:gd name="T98" fmla="*/ 44 w 774"/>
              <a:gd name="T99" fmla="*/ 535 h 783"/>
              <a:gd name="T100" fmla="*/ 62 w 774"/>
              <a:gd name="T101" fmla="*/ 658 h 783"/>
              <a:gd name="T102" fmla="*/ 105 w 774"/>
              <a:gd name="T103" fmla="*/ 719 h 783"/>
              <a:gd name="T104" fmla="*/ 123 w 774"/>
              <a:gd name="T105" fmla="*/ 719 h 783"/>
              <a:gd name="T106" fmla="*/ 246 w 774"/>
              <a:gd name="T107" fmla="*/ 740 h 783"/>
              <a:gd name="T108" fmla="*/ 259 w 774"/>
              <a:gd name="T109" fmla="*/ 783 h 783"/>
              <a:gd name="T110" fmla="*/ 333 w 774"/>
              <a:gd name="T111" fmla="*/ 771 h 783"/>
              <a:gd name="T112" fmla="*/ 434 w 774"/>
              <a:gd name="T113" fmla="*/ 697 h 783"/>
              <a:gd name="T114" fmla="*/ 475 w 774"/>
              <a:gd name="T115" fmla="*/ 720 h 783"/>
              <a:gd name="T116" fmla="*/ 518 w 774"/>
              <a:gd name="T117" fmla="*/ 659 h 783"/>
              <a:gd name="T118" fmla="*/ 535 w 774"/>
              <a:gd name="T119" fmla="*/ 535 h 783"/>
              <a:gd name="T120" fmla="*/ 583 w 774"/>
              <a:gd name="T121" fmla="*/ 522 h 783"/>
              <a:gd name="T122" fmla="*/ 570 w 774"/>
              <a:gd name="T123" fmla="*/ 448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4" h="783">
                <a:moveTo>
                  <a:pt x="639" y="152"/>
                </a:moveTo>
                <a:cubicBezTo>
                  <a:pt x="645" y="167"/>
                  <a:pt x="637" y="184"/>
                  <a:pt x="622" y="190"/>
                </a:cubicBezTo>
                <a:cubicBezTo>
                  <a:pt x="607" y="196"/>
                  <a:pt x="590" y="188"/>
                  <a:pt x="584" y="173"/>
                </a:cubicBezTo>
                <a:cubicBezTo>
                  <a:pt x="578" y="158"/>
                  <a:pt x="585" y="141"/>
                  <a:pt x="601" y="135"/>
                </a:cubicBezTo>
                <a:cubicBezTo>
                  <a:pt x="616" y="129"/>
                  <a:pt x="633" y="136"/>
                  <a:pt x="639" y="152"/>
                </a:cubicBezTo>
                <a:close/>
                <a:moveTo>
                  <a:pt x="640" y="235"/>
                </a:moveTo>
                <a:cubicBezTo>
                  <a:pt x="600" y="250"/>
                  <a:pt x="555" y="231"/>
                  <a:pt x="539" y="191"/>
                </a:cubicBezTo>
                <a:cubicBezTo>
                  <a:pt x="524" y="151"/>
                  <a:pt x="543" y="106"/>
                  <a:pt x="583" y="90"/>
                </a:cubicBezTo>
                <a:cubicBezTo>
                  <a:pt x="623" y="74"/>
                  <a:pt x="668" y="94"/>
                  <a:pt x="684" y="134"/>
                </a:cubicBezTo>
                <a:cubicBezTo>
                  <a:pt x="699" y="174"/>
                  <a:pt x="680" y="219"/>
                  <a:pt x="640" y="235"/>
                </a:cubicBezTo>
                <a:close/>
                <a:moveTo>
                  <a:pt x="767" y="203"/>
                </a:moveTo>
                <a:lnTo>
                  <a:pt x="750" y="196"/>
                </a:lnTo>
                <a:cubicBezTo>
                  <a:pt x="754" y="175"/>
                  <a:pt x="755" y="154"/>
                  <a:pt x="750" y="134"/>
                </a:cubicBezTo>
                <a:lnTo>
                  <a:pt x="769" y="127"/>
                </a:lnTo>
                <a:cubicBezTo>
                  <a:pt x="772" y="125"/>
                  <a:pt x="774" y="121"/>
                  <a:pt x="773" y="117"/>
                </a:cubicBezTo>
                <a:lnTo>
                  <a:pt x="760" y="85"/>
                </a:lnTo>
                <a:cubicBezTo>
                  <a:pt x="758" y="81"/>
                  <a:pt x="754" y="79"/>
                  <a:pt x="750" y="81"/>
                </a:cubicBezTo>
                <a:lnTo>
                  <a:pt x="731" y="88"/>
                </a:lnTo>
                <a:cubicBezTo>
                  <a:pt x="720" y="71"/>
                  <a:pt x="705" y="56"/>
                  <a:pt x="688" y="45"/>
                </a:cubicBezTo>
                <a:lnTo>
                  <a:pt x="696" y="26"/>
                </a:lnTo>
                <a:cubicBezTo>
                  <a:pt x="697" y="24"/>
                  <a:pt x="697" y="22"/>
                  <a:pt x="696" y="21"/>
                </a:cubicBezTo>
                <a:cubicBezTo>
                  <a:pt x="695" y="19"/>
                  <a:pt x="694" y="17"/>
                  <a:pt x="692" y="17"/>
                </a:cubicBezTo>
                <a:lnTo>
                  <a:pt x="660" y="3"/>
                </a:lnTo>
                <a:cubicBezTo>
                  <a:pt x="656" y="1"/>
                  <a:pt x="652" y="3"/>
                  <a:pt x="650" y="7"/>
                </a:cubicBezTo>
                <a:lnTo>
                  <a:pt x="642" y="26"/>
                </a:lnTo>
                <a:cubicBezTo>
                  <a:pt x="623" y="21"/>
                  <a:pt x="602" y="21"/>
                  <a:pt x="583" y="25"/>
                </a:cubicBezTo>
                <a:lnTo>
                  <a:pt x="575" y="6"/>
                </a:lnTo>
                <a:cubicBezTo>
                  <a:pt x="573" y="2"/>
                  <a:pt x="569" y="0"/>
                  <a:pt x="565" y="2"/>
                </a:cubicBezTo>
                <a:lnTo>
                  <a:pt x="533" y="14"/>
                </a:lnTo>
                <a:cubicBezTo>
                  <a:pt x="529" y="16"/>
                  <a:pt x="527" y="20"/>
                  <a:pt x="529" y="24"/>
                </a:cubicBezTo>
                <a:lnTo>
                  <a:pt x="536" y="43"/>
                </a:lnTo>
                <a:cubicBezTo>
                  <a:pt x="519" y="54"/>
                  <a:pt x="504" y="68"/>
                  <a:pt x="493" y="85"/>
                </a:cubicBezTo>
                <a:lnTo>
                  <a:pt x="475" y="77"/>
                </a:lnTo>
                <a:cubicBezTo>
                  <a:pt x="471" y="76"/>
                  <a:pt x="467" y="77"/>
                  <a:pt x="465" y="81"/>
                </a:cubicBezTo>
                <a:lnTo>
                  <a:pt x="451" y="113"/>
                </a:lnTo>
                <a:cubicBezTo>
                  <a:pt x="450" y="115"/>
                  <a:pt x="450" y="117"/>
                  <a:pt x="451" y="119"/>
                </a:cubicBezTo>
                <a:cubicBezTo>
                  <a:pt x="452" y="121"/>
                  <a:pt x="453" y="122"/>
                  <a:pt x="455" y="123"/>
                </a:cubicBezTo>
                <a:lnTo>
                  <a:pt x="473" y="131"/>
                </a:lnTo>
                <a:cubicBezTo>
                  <a:pt x="468" y="150"/>
                  <a:pt x="468" y="171"/>
                  <a:pt x="472" y="191"/>
                </a:cubicBezTo>
                <a:lnTo>
                  <a:pt x="454" y="198"/>
                </a:lnTo>
                <a:cubicBezTo>
                  <a:pt x="451" y="200"/>
                  <a:pt x="449" y="204"/>
                  <a:pt x="450" y="208"/>
                </a:cubicBezTo>
                <a:lnTo>
                  <a:pt x="463" y="240"/>
                </a:lnTo>
                <a:cubicBezTo>
                  <a:pt x="465" y="244"/>
                  <a:pt x="469" y="246"/>
                  <a:pt x="473" y="244"/>
                </a:cubicBezTo>
                <a:lnTo>
                  <a:pt x="489" y="238"/>
                </a:lnTo>
                <a:cubicBezTo>
                  <a:pt x="500" y="255"/>
                  <a:pt x="514" y="270"/>
                  <a:pt x="532" y="282"/>
                </a:cubicBezTo>
                <a:lnTo>
                  <a:pt x="524" y="299"/>
                </a:lnTo>
                <a:cubicBezTo>
                  <a:pt x="523" y="303"/>
                  <a:pt x="524" y="307"/>
                  <a:pt x="528" y="309"/>
                </a:cubicBezTo>
                <a:lnTo>
                  <a:pt x="560" y="323"/>
                </a:lnTo>
                <a:cubicBezTo>
                  <a:pt x="562" y="323"/>
                  <a:pt x="564" y="323"/>
                  <a:pt x="566" y="323"/>
                </a:cubicBezTo>
                <a:cubicBezTo>
                  <a:pt x="568" y="322"/>
                  <a:pt x="569" y="320"/>
                  <a:pt x="570" y="319"/>
                </a:cubicBezTo>
                <a:lnTo>
                  <a:pt x="577" y="302"/>
                </a:lnTo>
                <a:cubicBezTo>
                  <a:pt x="598" y="307"/>
                  <a:pt x="619" y="308"/>
                  <a:pt x="640" y="304"/>
                </a:cubicBezTo>
                <a:lnTo>
                  <a:pt x="646" y="320"/>
                </a:lnTo>
                <a:cubicBezTo>
                  <a:pt x="648" y="324"/>
                  <a:pt x="652" y="326"/>
                  <a:pt x="656" y="324"/>
                </a:cubicBezTo>
                <a:lnTo>
                  <a:pt x="688" y="311"/>
                </a:lnTo>
                <a:cubicBezTo>
                  <a:pt x="692" y="310"/>
                  <a:pt x="694" y="305"/>
                  <a:pt x="693" y="302"/>
                </a:cubicBezTo>
                <a:lnTo>
                  <a:pt x="686" y="285"/>
                </a:lnTo>
                <a:cubicBezTo>
                  <a:pt x="704" y="274"/>
                  <a:pt x="719" y="259"/>
                  <a:pt x="731" y="242"/>
                </a:cubicBezTo>
                <a:lnTo>
                  <a:pt x="747" y="249"/>
                </a:lnTo>
                <a:cubicBezTo>
                  <a:pt x="751" y="250"/>
                  <a:pt x="756" y="249"/>
                  <a:pt x="757" y="245"/>
                </a:cubicBezTo>
                <a:lnTo>
                  <a:pt x="771" y="213"/>
                </a:lnTo>
                <a:cubicBezTo>
                  <a:pt x="773" y="209"/>
                  <a:pt x="771" y="205"/>
                  <a:pt x="767" y="203"/>
                </a:cubicBezTo>
                <a:close/>
                <a:moveTo>
                  <a:pt x="343" y="492"/>
                </a:moveTo>
                <a:cubicBezTo>
                  <a:pt x="343" y="520"/>
                  <a:pt x="320" y="543"/>
                  <a:pt x="292" y="543"/>
                </a:cubicBezTo>
                <a:cubicBezTo>
                  <a:pt x="263" y="543"/>
                  <a:pt x="240" y="520"/>
                  <a:pt x="240" y="492"/>
                </a:cubicBezTo>
                <a:cubicBezTo>
                  <a:pt x="240" y="463"/>
                  <a:pt x="263" y="440"/>
                  <a:pt x="292" y="440"/>
                </a:cubicBezTo>
                <a:cubicBezTo>
                  <a:pt x="320" y="440"/>
                  <a:pt x="343" y="463"/>
                  <a:pt x="343" y="492"/>
                </a:cubicBezTo>
                <a:close/>
                <a:moveTo>
                  <a:pt x="292" y="628"/>
                </a:moveTo>
                <a:cubicBezTo>
                  <a:pt x="216" y="628"/>
                  <a:pt x="156" y="567"/>
                  <a:pt x="156" y="492"/>
                </a:cubicBezTo>
                <a:cubicBezTo>
                  <a:pt x="156" y="417"/>
                  <a:pt x="216" y="356"/>
                  <a:pt x="292" y="356"/>
                </a:cubicBezTo>
                <a:cubicBezTo>
                  <a:pt x="366" y="356"/>
                  <a:pt x="427" y="417"/>
                  <a:pt x="427" y="492"/>
                </a:cubicBezTo>
                <a:cubicBezTo>
                  <a:pt x="427" y="567"/>
                  <a:pt x="366" y="628"/>
                  <a:pt x="292" y="628"/>
                </a:cubicBezTo>
                <a:close/>
                <a:moveTo>
                  <a:pt x="570" y="448"/>
                </a:moveTo>
                <a:lnTo>
                  <a:pt x="534" y="448"/>
                </a:lnTo>
                <a:cubicBezTo>
                  <a:pt x="528" y="413"/>
                  <a:pt x="513" y="379"/>
                  <a:pt x="492" y="350"/>
                </a:cubicBezTo>
                <a:lnTo>
                  <a:pt x="517" y="325"/>
                </a:lnTo>
                <a:cubicBezTo>
                  <a:pt x="519" y="323"/>
                  <a:pt x="521" y="319"/>
                  <a:pt x="521" y="316"/>
                </a:cubicBezTo>
                <a:cubicBezTo>
                  <a:pt x="521" y="313"/>
                  <a:pt x="519" y="309"/>
                  <a:pt x="517" y="307"/>
                </a:cubicBezTo>
                <a:lnTo>
                  <a:pt x="474" y="264"/>
                </a:lnTo>
                <a:cubicBezTo>
                  <a:pt x="469" y="259"/>
                  <a:pt x="461" y="259"/>
                  <a:pt x="456" y="264"/>
                </a:cubicBezTo>
                <a:lnTo>
                  <a:pt x="430" y="289"/>
                </a:lnTo>
                <a:cubicBezTo>
                  <a:pt x="401" y="269"/>
                  <a:pt x="368" y="256"/>
                  <a:pt x="333" y="250"/>
                </a:cubicBezTo>
                <a:lnTo>
                  <a:pt x="333" y="213"/>
                </a:lnTo>
                <a:cubicBezTo>
                  <a:pt x="333" y="206"/>
                  <a:pt x="328" y="200"/>
                  <a:pt x="321" y="200"/>
                </a:cubicBezTo>
                <a:lnTo>
                  <a:pt x="259" y="200"/>
                </a:lnTo>
                <a:cubicBezTo>
                  <a:pt x="252" y="200"/>
                  <a:pt x="246" y="206"/>
                  <a:pt x="246" y="213"/>
                </a:cubicBezTo>
                <a:lnTo>
                  <a:pt x="246" y="250"/>
                </a:lnTo>
                <a:cubicBezTo>
                  <a:pt x="212" y="256"/>
                  <a:pt x="178" y="269"/>
                  <a:pt x="149" y="290"/>
                </a:cubicBezTo>
                <a:lnTo>
                  <a:pt x="124" y="265"/>
                </a:lnTo>
                <a:cubicBezTo>
                  <a:pt x="119" y="260"/>
                  <a:pt x="111" y="260"/>
                  <a:pt x="106" y="265"/>
                </a:cubicBezTo>
                <a:lnTo>
                  <a:pt x="63" y="308"/>
                </a:lnTo>
                <a:cubicBezTo>
                  <a:pt x="60" y="310"/>
                  <a:pt x="59" y="314"/>
                  <a:pt x="59" y="317"/>
                </a:cubicBezTo>
                <a:cubicBezTo>
                  <a:pt x="59" y="321"/>
                  <a:pt x="60" y="324"/>
                  <a:pt x="63" y="326"/>
                </a:cubicBezTo>
                <a:lnTo>
                  <a:pt x="87" y="351"/>
                </a:lnTo>
                <a:cubicBezTo>
                  <a:pt x="66" y="380"/>
                  <a:pt x="52" y="413"/>
                  <a:pt x="45" y="448"/>
                </a:cubicBezTo>
                <a:lnTo>
                  <a:pt x="13" y="448"/>
                </a:lnTo>
                <a:cubicBezTo>
                  <a:pt x="6" y="448"/>
                  <a:pt x="0" y="454"/>
                  <a:pt x="0" y="461"/>
                </a:cubicBezTo>
                <a:lnTo>
                  <a:pt x="0" y="522"/>
                </a:lnTo>
                <a:cubicBezTo>
                  <a:pt x="0" y="530"/>
                  <a:pt x="6" y="535"/>
                  <a:pt x="13" y="535"/>
                </a:cubicBezTo>
                <a:lnTo>
                  <a:pt x="44" y="535"/>
                </a:lnTo>
                <a:cubicBezTo>
                  <a:pt x="50" y="571"/>
                  <a:pt x="64" y="605"/>
                  <a:pt x="84" y="635"/>
                </a:cubicBezTo>
                <a:lnTo>
                  <a:pt x="62" y="658"/>
                </a:lnTo>
                <a:cubicBezTo>
                  <a:pt x="57" y="663"/>
                  <a:pt x="57" y="671"/>
                  <a:pt x="62" y="676"/>
                </a:cubicBezTo>
                <a:lnTo>
                  <a:pt x="105" y="719"/>
                </a:lnTo>
                <a:cubicBezTo>
                  <a:pt x="107" y="721"/>
                  <a:pt x="111" y="723"/>
                  <a:pt x="114" y="723"/>
                </a:cubicBezTo>
                <a:cubicBezTo>
                  <a:pt x="117" y="723"/>
                  <a:pt x="121" y="721"/>
                  <a:pt x="123" y="719"/>
                </a:cubicBezTo>
                <a:lnTo>
                  <a:pt x="145" y="697"/>
                </a:lnTo>
                <a:cubicBezTo>
                  <a:pt x="175" y="719"/>
                  <a:pt x="210" y="733"/>
                  <a:pt x="246" y="740"/>
                </a:cubicBezTo>
                <a:lnTo>
                  <a:pt x="246" y="771"/>
                </a:lnTo>
                <a:cubicBezTo>
                  <a:pt x="246" y="778"/>
                  <a:pt x="252" y="783"/>
                  <a:pt x="259" y="783"/>
                </a:cubicBezTo>
                <a:lnTo>
                  <a:pt x="321" y="783"/>
                </a:lnTo>
                <a:cubicBezTo>
                  <a:pt x="328" y="783"/>
                  <a:pt x="333" y="778"/>
                  <a:pt x="333" y="771"/>
                </a:cubicBezTo>
                <a:lnTo>
                  <a:pt x="333" y="740"/>
                </a:lnTo>
                <a:cubicBezTo>
                  <a:pt x="369" y="733"/>
                  <a:pt x="404" y="719"/>
                  <a:pt x="434" y="697"/>
                </a:cubicBezTo>
                <a:lnTo>
                  <a:pt x="457" y="720"/>
                </a:lnTo>
                <a:cubicBezTo>
                  <a:pt x="462" y="725"/>
                  <a:pt x="470" y="725"/>
                  <a:pt x="475" y="720"/>
                </a:cubicBezTo>
                <a:lnTo>
                  <a:pt x="518" y="677"/>
                </a:lnTo>
                <a:cubicBezTo>
                  <a:pt x="523" y="672"/>
                  <a:pt x="523" y="664"/>
                  <a:pt x="518" y="659"/>
                </a:cubicBezTo>
                <a:lnTo>
                  <a:pt x="495" y="635"/>
                </a:lnTo>
                <a:cubicBezTo>
                  <a:pt x="516" y="605"/>
                  <a:pt x="529" y="571"/>
                  <a:pt x="535" y="535"/>
                </a:cubicBezTo>
                <a:lnTo>
                  <a:pt x="570" y="535"/>
                </a:lnTo>
                <a:cubicBezTo>
                  <a:pt x="577" y="535"/>
                  <a:pt x="583" y="530"/>
                  <a:pt x="583" y="522"/>
                </a:cubicBezTo>
                <a:lnTo>
                  <a:pt x="583" y="461"/>
                </a:lnTo>
                <a:cubicBezTo>
                  <a:pt x="583" y="454"/>
                  <a:pt x="577" y="448"/>
                  <a:pt x="570" y="448"/>
                </a:cubicBezTo>
                <a:close/>
              </a:path>
            </a:pathLst>
          </a:custGeom>
          <a:solidFill>
            <a:schemeClr val="tx1"/>
          </a:solidFill>
          <a:ln>
            <a:noFill/>
          </a:ln>
        </p:spPr>
        <p:txBody>
          <a:bodyPr vert="horz" wrap="square" lIns="146304" tIns="73152" rIns="146304" bIns="73152" numCol="1" anchor="t" anchorCtr="0" compatLnSpc="1">
            <a:prstTxWarp prst="textNoShape">
              <a:avLst/>
            </a:prstTxWarp>
          </a:bodyPr>
          <a:lstStyle/>
          <a:p>
            <a:endParaRPr lang="en-US" sz="4608" dirty="0"/>
          </a:p>
        </p:txBody>
      </p:sp>
      <p:sp>
        <p:nvSpPr>
          <p:cNvPr id="57" name="Rectangle 56">
            <a:extLst>
              <a:ext uri="{FF2B5EF4-FFF2-40B4-BE49-F238E27FC236}">
                <a16:creationId xmlns:a16="http://schemas.microsoft.com/office/drawing/2014/main" id="{22AADCE5-59DD-4569-8B82-3E3AA09D31D6}"/>
              </a:ext>
            </a:extLst>
          </p:cNvPr>
          <p:cNvSpPr/>
          <p:nvPr/>
        </p:nvSpPr>
        <p:spPr>
          <a:xfrm>
            <a:off x="6731975" y="5336310"/>
            <a:ext cx="4655422" cy="1200329"/>
          </a:xfrm>
          <a:prstGeom prst="rect">
            <a:avLst/>
          </a:prstGeom>
          <a:noFill/>
        </p:spPr>
        <p:txBody>
          <a:bodyPr wrap="square">
            <a:spAutoFit/>
          </a:bodyPr>
          <a:lstStyle/>
          <a:p>
            <a:pPr algn="just" defTabSz="1450904"/>
            <a:r>
              <a:rPr lang="fr-FR" sz="2400" b="1" dirty="0">
                <a:sym typeface="Wingdings" panose="05000000000000000000" pitchFamily="2" charset="2"/>
              </a:rPr>
              <a:t> </a:t>
            </a:r>
            <a:r>
              <a:rPr lang="fr-FR" sz="2400" b="1" dirty="0"/>
              <a:t>Prise en compte opérationnelle des enjeux « eau » dans les documents d’urbanisme</a:t>
            </a:r>
            <a:endParaRPr lang="en-US" sz="2400" b="1" dirty="0">
              <a:solidFill>
                <a:schemeClr val="accent1"/>
              </a:solidFill>
              <a:latin typeface="Poppins SemiBold" panose="00000700000000000000" pitchFamily="2" charset="0"/>
              <a:ea typeface="Open Sans" pitchFamily="34" charset="0"/>
              <a:cs typeface="Poppins SemiBold" panose="00000700000000000000" pitchFamily="2" charset="0"/>
            </a:endParaRPr>
          </a:p>
        </p:txBody>
      </p:sp>
      <p:sp>
        <p:nvSpPr>
          <p:cNvPr id="58" name="Text Box 10">
            <a:extLst>
              <a:ext uri="{FF2B5EF4-FFF2-40B4-BE49-F238E27FC236}">
                <a16:creationId xmlns:a16="http://schemas.microsoft.com/office/drawing/2014/main" id="{8A34B8B1-1CDE-4AC0-A9ED-D1556FF37277}"/>
              </a:ext>
            </a:extLst>
          </p:cNvPr>
          <p:cNvSpPr txBox="1">
            <a:spLocks noChangeArrowheads="1"/>
          </p:cNvSpPr>
          <p:nvPr/>
        </p:nvSpPr>
        <p:spPr bwMode="auto">
          <a:xfrm>
            <a:off x="5231904" y="5413255"/>
            <a:ext cx="1500071" cy="1123384"/>
          </a:xfrm>
          <a:prstGeom prst="rect">
            <a:avLst/>
          </a:prstGeom>
          <a:solidFill>
            <a:schemeClr val="bg1"/>
          </a:solidFill>
          <a:ln w="9525">
            <a:noFill/>
            <a:miter lim="800000"/>
            <a:headEnd/>
            <a:tailEnd/>
          </a:ln>
        </p:spPr>
        <p:txBody>
          <a:bodyPr wrap="square" lIns="60960" tIns="30480" rIns="60960" bIns="30480">
            <a:spAutoFit/>
          </a:bodyPr>
          <a:lstStyle/>
          <a:p>
            <a:r>
              <a:rPr lang="fr-FR" sz="1600" dirty="0">
                <a:latin typeface="Open Sans" panose="020B0606030504020204"/>
              </a:rPr>
              <a:t>Documents d’urbanisme </a:t>
            </a:r>
          </a:p>
          <a:p>
            <a:r>
              <a:rPr lang="fr-FR" sz="1600" i="1" dirty="0">
                <a:latin typeface="Open Sans" panose="020B0606030504020204"/>
              </a:rPr>
              <a:t>(PLU, PLUi, SCOT)</a:t>
            </a:r>
          </a:p>
          <a:p>
            <a:endParaRPr lang="en-US" sz="500" i="1" dirty="0">
              <a:latin typeface="Open Sans" panose="020B0606030504020204"/>
              <a:ea typeface="Open Sans" panose="020B0606030504020204" pitchFamily="34" charset="0"/>
              <a:cs typeface="Open Sans" panose="020B0606030504020204" pitchFamily="34" charset="0"/>
            </a:endParaRPr>
          </a:p>
        </p:txBody>
      </p:sp>
      <p:sp>
        <p:nvSpPr>
          <p:cNvPr id="59" name="Freeform 207">
            <a:extLst>
              <a:ext uri="{FF2B5EF4-FFF2-40B4-BE49-F238E27FC236}">
                <a16:creationId xmlns:a16="http://schemas.microsoft.com/office/drawing/2014/main" id="{15C3AF1D-FC4E-4B5E-B84E-749F3FE625BD}"/>
              </a:ext>
            </a:extLst>
          </p:cNvPr>
          <p:cNvSpPr>
            <a:spLocks noEditPoints="1"/>
          </p:cNvSpPr>
          <p:nvPr/>
        </p:nvSpPr>
        <p:spPr bwMode="auto">
          <a:xfrm>
            <a:off x="5774997" y="4356606"/>
            <a:ext cx="665529" cy="804009"/>
          </a:xfrm>
          <a:custGeom>
            <a:avLst/>
            <a:gdLst>
              <a:gd name="T0" fmla="*/ 609 w 609"/>
              <a:gd name="T1" fmla="*/ 813 h 813"/>
              <a:gd name="T2" fmla="*/ 0 w 609"/>
              <a:gd name="T3" fmla="*/ 813 h 813"/>
              <a:gd name="T4" fmla="*/ 0 w 609"/>
              <a:gd name="T5" fmla="*/ 102 h 813"/>
              <a:gd name="T6" fmla="*/ 78 w 609"/>
              <a:gd name="T7" fmla="*/ 102 h 813"/>
              <a:gd name="T8" fmla="*/ 102 w 609"/>
              <a:gd name="T9" fmla="*/ 102 h 813"/>
              <a:gd name="T10" fmla="*/ 153 w 609"/>
              <a:gd name="T11" fmla="*/ 102 h 813"/>
              <a:gd name="T12" fmla="*/ 153 w 609"/>
              <a:gd name="T13" fmla="*/ 51 h 813"/>
              <a:gd name="T14" fmla="*/ 232 w 609"/>
              <a:gd name="T15" fmla="*/ 51 h 813"/>
              <a:gd name="T16" fmla="*/ 304 w 609"/>
              <a:gd name="T17" fmla="*/ 0 h 813"/>
              <a:gd name="T18" fmla="*/ 376 w 609"/>
              <a:gd name="T19" fmla="*/ 51 h 813"/>
              <a:gd name="T20" fmla="*/ 456 w 609"/>
              <a:gd name="T21" fmla="*/ 51 h 813"/>
              <a:gd name="T22" fmla="*/ 456 w 609"/>
              <a:gd name="T23" fmla="*/ 102 h 813"/>
              <a:gd name="T24" fmla="*/ 506 w 609"/>
              <a:gd name="T25" fmla="*/ 102 h 813"/>
              <a:gd name="T26" fmla="*/ 525 w 609"/>
              <a:gd name="T27" fmla="*/ 102 h 813"/>
              <a:gd name="T28" fmla="*/ 609 w 609"/>
              <a:gd name="T29" fmla="*/ 102 h 813"/>
              <a:gd name="T30" fmla="*/ 609 w 609"/>
              <a:gd name="T31" fmla="*/ 813 h 813"/>
              <a:gd name="T32" fmla="*/ 456 w 609"/>
              <a:gd name="T33" fmla="*/ 357 h 813"/>
              <a:gd name="T34" fmla="*/ 152 w 609"/>
              <a:gd name="T35" fmla="*/ 357 h 813"/>
              <a:gd name="T36" fmla="*/ 152 w 609"/>
              <a:gd name="T37" fmla="*/ 307 h 813"/>
              <a:gd name="T38" fmla="*/ 456 w 609"/>
              <a:gd name="T39" fmla="*/ 307 h 813"/>
              <a:gd name="T40" fmla="*/ 456 w 609"/>
              <a:gd name="T41" fmla="*/ 357 h 813"/>
              <a:gd name="T42" fmla="*/ 456 w 609"/>
              <a:gd name="T43" fmla="*/ 153 h 813"/>
              <a:gd name="T44" fmla="*/ 456 w 609"/>
              <a:gd name="T45" fmla="*/ 204 h 813"/>
              <a:gd name="T46" fmla="*/ 153 w 609"/>
              <a:gd name="T47" fmla="*/ 204 h 813"/>
              <a:gd name="T48" fmla="*/ 153 w 609"/>
              <a:gd name="T49" fmla="*/ 153 h 813"/>
              <a:gd name="T50" fmla="*/ 102 w 609"/>
              <a:gd name="T51" fmla="*/ 153 h 813"/>
              <a:gd name="T52" fmla="*/ 102 w 609"/>
              <a:gd name="T53" fmla="*/ 153 h 813"/>
              <a:gd name="T54" fmla="*/ 51 w 609"/>
              <a:gd name="T55" fmla="*/ 153 h 813"/>
              <a:gd name="T56" fmla="*/ 51 w 609"/>
              <a:gd name="T57" fmla="*/ 762 h 813"/>
              <a:gd name="T58" fmla="*/ 558 w 609"/>
              <a:gd name="T59" fmla="*/ 762 h 813"/>
              <a:gd name="T60" fmla="*/ 558 w 609"/>
              <a:gd name="T61" fmla="*/ 153 h 813"/>
              <a:gd name="T62" fmla="*/ 506 w 609"/>
              <a:gd name="T63" fmla="*/ 153 h 813"/>
              <a:gd name="T64" fmla="*/ 506 w 609"/>
              <a:gd name="T65" fmla="*/ 153 h 813"/>
              <a:gd name="T66" fmla="*/ 456 w 609"/>
              <a:gd name="T67" fmla="*/ 153 h 813"/>
              <a:gd name="T68" fmla="*/ 456 w 609"/>
              <a:gd name="T69" fmla="*/ 660 h 813"/>
              <a:gd name="T70" fmla="*/ 152 w 609"/>
              <a:gd name="T71" fmla="*/ 660 h 813"/>
              <a:gd name="T72" fmla="*/ 152 w 609"/>
              <a:gd name="T73" fmla="*/ 610 h 813"/>
              <a:gd name="T74" fmla="*/ 456 w 609"/>
              <a:gd name="T75" fmla="*/ 610 h 813"/>
              <a:gd name="T76" fmla="*/ 456 w 609"/>
              <a:gd name="T77" fmla="*/ 660 h 813"/>
              <a:gd name="T78" fmla="*/ 456 w 609"/>
              <a:gd name="T79" fmla="*/ 559 h 813"/>
              <a:gd name="T80" fmla="*/ 152 w 609"/>
              <a:gd name="T81" fmla="*/ 559 h 813"/>
              <a:gd name="T82" fmla="*/ 152 w 609"/>
              <a:gd name="T83" fmla="*/ 508 h 813"/>
              <a:gd name="T84" fmla="*/ 456 w 609"/>
              <a:gd name="T85" fmla="*/ 508 h 813"/>
              <a:gd name="T86" fmla="*/ 456 w 609"/>
              <a:gd name="T87" fmla="*/ 559 h 813"/>
              <a:gd name="T88" fmla="*/ 456 w 609"/>
              <a:gd name="T89" fmla="*/ 457 h 813"/>
              <a:gd name="T90" fmla="*/ 152 w 609"/>
              <a:gd name="T91" fmla="*/ 457 h 813"/>
              <a:gd name="T92" fmla="*/ 152 w 609"/>
              <a:gd name="T93" fmla="*/ 407 h 813"/>
              <a:gd name="T94" fmla="*/ 456 w 609"/>
              <a:gd name="T95" fmla="*/ 407 h 813"/>
              <a:gd name="T96" fmla="*/ 456 w 609"/>
              <a:gd name="T97" fmla="*/ 457 h 813"/>
              <a:gd name="T98" fmla="*/ 204 w 609"/>
              <a:gd name="T99" fmla="*/ 153 h 813"/>
              <a:gd name="T100" fmla="*/ 405 w 609"/>
              <a:gd name="T101" fmla="*/ 153 h 813"/>
              <a:gd name="T102" fmla="*/ 405 w 609"/>
              <a:gd name="T103" fmla="*/ 102 h 813"/>
              <a:gd name="T104" fmla="*/ 330 w 609"/>
              <a:gd name="T105" fmla="*/ 102 h 813"/>
              <a:gd name="T106" fmla="*/ 330 w 609"/>
              <a:gd name="T107" fmla="*/ 77 h 813"/>
              <a:gd name="T108" fmla="*/ 304 w 609"/>
              <a:gd name="T109" fmla="*/ 51 h 813"/>
              <a:gd name="T110" fmla="*/ 279 w 609"/>
              <a:gd name="T111" fmla="*/ 77 h 813"/>
              <a:gd name="T112" fmla="*/ 279 w 609"/>
              <a:gd name="T113" fmla="*/ 102 h 813"/>
              <a:gd name="T114" fmla="*/ 204 w 609"/>
              <a:gd name="T115" fmla="*/ 102 h 813"/>
              <a:gd name="T116" fmla="*/ 204 w 609"/>
              <a:gd name="T117" fmla="*/ 15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9" h="813">
                <a:moveTo>
                  <a:pt x="609" y="813"/>
                </a:moveTo>
                <a:lnTo>
                  <a:pt x="0" y="813"/>
                </a:lnTo>
                <a:lnTo>
                  <a:pt x="0" y="102"/>
                </a:lnTo>
                <a:lnTo>
                  <a:pt x="78" y="102"/>
                </a:lnTo>
                <a:lnTo>
                  <a:pt x="102" y="102"/>
                </a:lnTo>
                <a:lnTo>
                  <a:pt x="153" y="102"/>
                </a:lnTo>
                <a:lnTo>
                  <a:pt x="153" y="51"/>
                </a:lnTo>
                <a:lnTo>
                  <a:pt x="232" y="51"/>
                </a:lnTo>
                <a:cubicBezTo>
                  <a:pt x="243" y="22"/>
                  <a:pt x="271" y="0"/>
                  <a:pt x="304" y="0"/>
                </a:cubicBezTo>
                <a:cubicBezTo>
                  <a:pt x="337" y="0"/>
                  <a:pt x="366" y="22"/>
                  <a:pt x="376" y="51"/>
                </a:cubicBezTo>
                <a:lnTo>
                  <a:pt x="456" y="51"/>
                </a:lnTo>
                <a:lnTo>
                  <a:pt x="456" y="102"/>
                </a:lnTo>
                <a:lnTo>
                  <a:pt x="506" y="102"/>
                </a:lnTo>
                <a:lnTo>
                  <a:pt x="525" y="102"/>
                </a:lnTo>
                <a:lnTo>
                  <a:pt x="609" y="102"/>
                </a:lnTo>
                <a:lnTo>
                  <a:pt x="609" y="813"/>
                </a:lnTo>
                <a:close/>
                <a:moveTo>
                  <a:pt x="456" y="357"/>
                </a:moveTo>
                <a:lnTo>
                  <a:pt x="152" y="357"/>
                </a:lnTo>
                <a:lnTo>
                  <a:pt x="152" y="307"/>
                </a:lnTo>
                <a:lnTo>
                  <a:pt x="456" y="307"/>
                </a:lnTo>
                <a:lnTo>
                  <a:pt x="456" y="357"/>
                </a:lnTo>
                <a:close/>
                <a:moveTo>
                  <a:pt x="456" y="153"/>
                </a:moveTo>
                <a:lnTo>
                  <a:pt x="456" y="204"/>
                </a:lnTo>
                <a:lnTo>
                  <a:pt x="153" y="204"/>
                </a:lnTo>
                <a:lnTo>
                  <a:pt x="153" y="153"/>
                </a:lnTo>
                <a:lnTo>
                  <a:pt x="102" y="153"/>
                </a:lnTo>
                <a:lnTo>
                  <a:pt x="102" y="153"/>
                </a:lnTo>
                <a:lnTo>
                  <a:pt x="51" y="153"/>
                </a:lnTo>
                <a:lnTo>
                  <a:pt x="51" y="762"/>
                </a:lnTo>
                <a:lnTo>
                  <a:pt x="558" y="762"/>
                </a:lnTo>
                <a:lnTo>
                  <a:pt x="558" y="153"/>
                </a:lnTo>
                <a:lnTo>
                  <a:pt x="506" y="153"/>
                </a:lnTo>
                <a:lnTo>
                  <a:pt x="506" y="153"/>
                </a:lnTo>
                <a:lnTo>
                  <a:pt x="456" y="153"/>
                </a:lnTo>
                <a:close/>
                <a:moveTo>
                  <a:pt x="456" y="660"/>
                </a:moveTo>
                <a:lnTo>
                  <a:pt x="152" y="660"/>
                </a:lnTo>
                <a:lnTo>
                  <a:pt x="152" y="610"/>
                </a:lnTo>
                <a:lnTo>
                  <a:pt x="456" y="610"/>
                </a:lnTo>
                <a:lnTo>
                  <a:pt x="456" y="660"/>
                </a:lnTo>
                <a:close/>
                <a:moveTo>
                  <a:pt x="456" y="559"/>
                </a:moveTo>
                <a:lnTo>
                  <a:pt x="152" y="559"/>
                </a:lnTo>
                <a:lnTo>
                  <a:pt x="152" y="508"/>
                </a:lnTo>
                <a:lnTo>
                  <a:pt x="456" y="508"/>
                </a:lnTo>
                <a:lnTo>
                  <a:pt x="456" y="559"/>
                </a:lnTo>
                <a:close/>
                <a:moveTo>
                  <a:pt x="456" y="457"/>
                </a:moveTo>
                <a:lnTo>
                  <a:pt x="152" y="457"/>
                </a:lnTo>
                <a:lnTo>
                  <a:pt x="152" y="407"/>
                </a:lnTo>
                <a:lnTo>
                  <a:pt x="456" y="407"/>
                </a:lnTo>
                <a:lnTo>
                  <a:pt x="456" y="457"/>
                </a:lnTo>
                <a:close/>
                <a:moveTo>
                  <a:pt x="204" y="153"/>
                </a:moveTo>
                <a:lnTo>
                  <a:pt x="405" y="153"/>
                </a:lnTo>
                <a:lnTo>
                  <a:pt x="405" y="102"/>
                </a:lnTo>
                <a:lnTo>
                  <a:pt x="330" y="102"/>
                </a:lnTo>
                <a:lnTo>
                  <a:pt x="330" y="77"/>
                </a:lnTo>
                <a:cubicBezTo>
                  <a:pt x="330" y="63"/>
                  <a:pt x="318" y="51"/>
                  <a:pt x="304" y="51"/>
                </a:cubicBezTo>
                <a:cubicBezTo>
                  <a:pt x="290" y="51"/>
                  <a:pt x="279" y="63"/>
                  <a:pt x="279" y="77"/>
                </a:cubicBezTo>
                <a:lnTo>
                  <a:pt x="279" y="102"/>
                </a:lnTo>
                <a:lnTo>
                  <a:pt x="204" y="102"/>
                </a:lnTo>
                <a:lnTo>
                  <a:pt x="204" y="153"/>
                </a:lnTo>
                <a:close/>
              </a:path>
            </a:pathLst>
          </a:custGeom>
          <a:solidFill>
            <a:schemeClr val="tx1"/>
          </a:solidFill>
          <a:ln>
            <a:noFill/>
          </a:ln>
        </p:spPr>
        <p:txBody>
          <a:bodyPr vert="horz" wrap="square" lIns="146304" tIns="73152" rIns="146304" bIns="73152" numCol="1" anchor="t" anchorCtr="0" compatLnSpc="1">
            <a:prstTxWarp prst="textNoShape">
              <a:avLst/>
            </a:prstTxWarp>
          </a:bodyPr>
          <a:lstStyle/>
          <a:p>
            <a:endParaRPr lang="en-US" sz="4608"/>
          </a:p>
        </p:txBody>
      </p:sp>
      <p:sp>
        <p:nvSpPr>
          <p:cNvPr id="30" name="Rectangle 29">
            <a:extLst>
              <a:ext uri="{FF2B5EF4-FFF2-40B4-BE49-F238E27FC236}">
                <a16:creationId xmlns:a16="http://schemas.microsoft.com/office/drawing/2014/main" id="{89B8ACA9-DC03-422C-8C01-35DA92553F08}"/>
              </a:ext>
            </a:extLst>
          </p:cNvPr>
          <p:cNvSpPr/>
          <p:nvPr/>
        </p:nvSpPr>
        <p:spPr>
          <a:xfrm>
            <a:off x="3838759" y="917481"/>
            <a:ext cx="1549463" cy="461665"/>
          </a:xfrm>
          <a:prstGeom prst="rect">
            <a:avLst/>
          </a:prstGeom>
        </p:spPr>
        <p:txBody>
          <a:bodyPr wrap="none">
            <a:spAutoFit/>
          </a:bodyPr>
          <a:lstStyle/>
          <a:p>
            <a:pPr defTabSz="1450904"/>
            <a:r>
              <a:rPr lang="fr-FR" sz="2400" b="1" dirty="0">
                <a:solidFill>
                  <a:schemeClr val="accent6">
                    <a:lumMod val="75000"/>
                  </a:schemeClr>
                </a:solidFill>
              </a:rPr>
              <a:t>Poursuivre</a:t>
            </a:r>
          </a:p>
        </p:txBody>
      </p:sp>
    </p:spTree>
    <p:extLst>
      <p:ext uri="{BB962C8B-B14F-4D97-AF65-F5344CB8AC3E}">
        <p14:creationId xmlns:p14="http://schemas.microsoft.com/office/powerpoint/2010/main" val="39051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anim calcmode="lin" valueType="num">
                                      <p:cBhvr>
                                        <p:cTn id="14" dur="1000" fill="hold"/>
                                        <p:tgtEl>
                                          <p:spTgt spid="42"/>
                                        </p:tgtEl>
                                        <p:attrNameLst>
                                          <p:attrName>ppt_x</p:attrName>
                                        </p:attrNameLst>
                                      </p:cBhvr>
                                      <p:tavLst>
                                        <p:tav tm="0">
                                          <p:val>
                                            <p:strVal val="#ppt_x"/>
                                          </p:val>
                                        </p:tav>
                                        <p:tav tm="100000">
                                          <p:val>
                                            <p:strVal val="#ppt_x"/>
                                          </p:val>
                                        </p:tav>
                                      </p:tavLst>
                                    </p:anim>
                                    <p:anim calcmode="lin" valueType="num">
                                      <p:cBhvr>
                                        <p:cTn id="15" dur="900" decel="100000" fill="hold"/>
                                        <p:tgtEl>
                                          <p:spTgt spid="4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900" decel="100000" fill="hold"/>
                                        <p:tgtEl>
                                          <p:spTgt spid="4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900" decel="100000" fill="hold"/>
                                        <p:tgtEl>
                                          <p:spTgt spid="5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2" grpId="0"/>
      <p:bldP spid="47" grpId="0"/>
      <p:bldP spid="54"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7384"/>
            <a:ext cx="12192000" cy="316082"/>
          </a:xfrm>
        </p:spPr>
      </p:pic>
      <p:sp>
        <p:nvSpPr>
          <p:cNvPr id="6" name="Titre 1"/>
          <p:cNvSpPr>
            <a:spLocks noGrp="1"/>
          </p:cNvSpPr>
          <p:nvPr>
            <p:ph type="title"/>
          </p:nvPr>
        </p:nvSpPr>
        <p:spPr>
          <a:xfrm>
            <a:off x="407368" y="-35337"/>
            <a:ext cx="11665296" cy="360039"/>
          </a:xfrm>
        </p:spPr>
        <p:txBody>
          <a:bodyPr>
            <a:normAutofit/>
          </a:bodyPr>
          <a:lstStyle/>
          <a:p>
            <a:pPr algn="r"/>
            <a:r>
              <a:rPr lang="fr-FR" sz="1200" i="1" dirty="0">
                <a:solidFill>
                  <a:schemeClr val="bg1"/>
                </a:solidFill>
              </a:rPr>
              <a:t>Journée d’étude « sécheresses »/ 04 mai 2023 / Metz</a:t>
            </a:r>
          </a:p>
        </p:txBody>
      </p:sp>
      <p:sp>
        <p:nvSpPr>
          <p:cNvPr id="8" name="Titre 1"/>
          <p:cNvSpPr txBox="1">
            <a:spLocks/>
          </p:cNvSpPr>
          <p:nvPr/>
        </p:nvSpPr>
        <p:spPr>
          <a:xfrm>
            <a:off x="1847528" y="692696"/>
            <a:ext cx="5760640" cy="6243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200" dirty="0"/>
              <a:t>En conclusions</a:t>
            </a:r>
          </a:p>
        </p:txBody>
      </p:sp>
      <p:sp>
        <p:nvSpPr>
          <p:cNvPr id="4" name="ZoneTexte 3"/>
          <p:cNvSpPr txBox="1"/>
          <p:nvPr/>
        </p:nvSpPr>
        <p:spPr>
          <a:xfrm rot="16200000">
            <a:off x="11230635" y="4030906"/>
            <a:ext cx="1707287" cy="215444"/>
          </a:xfrm>
          <a:prstGeom prst="rect">
            <a:avLst/>
          </a:prstGeom>
          <a:noFill/>
        </p:spPr>
        <p:txBody>
          <a:bodyPr wrap="square" rtlCol="0">
            <a:spAutoFit/>
          </a:bodyPr>
          <a:lstStyle/>
          <a:p>
            <a:r>
              <a:rPr lang="fr-FR" sz="800" i="1" dirty="0">
                <a:solidFill>
                  <a:schemeClr val="bg1">
                    <a:lumMod val="50000"/>
                  </a:schemeClr>
                </a:solidFill>
              </a:rPr>
              <a:t>AERM –François Bigorre 04/05/2023</a:t>
            </a:r>
          </a:p>
        </p:txBody>
      </p:sp>
      <p:cxnSp>
        <p:nvCxnSpPr>
          <p:cNvPr id="11" name="Connecteur droit 10"/>
          <p:cNvCxnSpPr/>
          <p:nvPr/>
        </p:nvCxnSpPr>
        <p:spPr>
          <a:xfrm>
            <a:off x="1487488" y="1389034"/>
            <a:ext cx="4320000" cy="0"/>
          </a:xfrm>
          <a:prstGeom prst="line">
            <a:avLst/>
          </a:prstGeom>
          <a:ln w="2540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551384" y="1517736"/>
            <a:ext cx="10225136" cy="4431983"/>
          </a:xfrm>
          <a:prstGeom prst="rect">
            <a:avLst/>
          </a:prstGeom>
          <a:noFill/>
        </p:spPr>
        <p:txBody>
          <a:bodyPr wrap="square" rtlCol="0">
            <a:spAutoFit/>
          </a:bodyPr>
          <a:lstStyle/>
          <a:p>
            <a:r>
              <a:rPr lang="fr-FR" sz="2400" b="1" dirty="0">
                <a:solidFill>
                  <a:schemeClr val="accent5">
                    <a:lumMod val="75000"/>
                  </a:schemeClr>
                </a:solidFill>
              </a:rPr>
              <a:t>Un net affaiblissement de la ressource en eau depuis 20 ans</a:t>
            </a:r>
          </a:p>
          <a:p>
            <a:pPr marL="285750" indent="-285750">
              <a:buFont typeface="Wingdings" panose="05000000000000000000" pitchFamily="2" charset="2"/>
              <a:buChar char="§"/>
            </a:pPr>
            <a:r>
              <a:rPr lang="fr-FR" b="1" dirty="0">
                <a:solidFill>
                  <a:srgbClr val="778B35"/>
                </a:solidFill>
              </a:rPr>
              <a:t>Débits en baisse de 15% </a:t>
            </a:r>
            <a:r>
              <a:rPr lang="fr-FR" dirty="0"/>
              <a:t>(et plus de 30% dans le massif vosgien)</a:t>
            </a:r>
          </a:p>
          <a:p>
            <a:pPr marL="285750" indent="-285750">
              <a:buFont typeface="Wingdings" panose="05000000000000000000" pitchFamily="2" charset="2"/>
              <a:buChar char="§"/>
            </a:pPr>
            <a:r>
              <a:rPr lang="fr-FR" dirty="0"/>
              <a:t>Le stress hydrique en net augmentation (+50%)</a:t>
            </a:r>
          </a:p>
          <a:p>
            <a:pPr marL="285750" indent="-285750">
              <a:buFont typeface="Wingdings" panose="05000000000000000000" pitchFamily="2" charset="2"/>
              <a:buChar char="§"/>
            </a:pPr>
            <a:r>
              <a:rPr lang="fr-FR" dirty="0"/>
              <a:t>Des impacts sur les milieux naturels et les usages</a:t>
            </a:r>
          </a:p>
          <a:p>
            <a:endParaRPr lang="fr-FR" sz="2400" b="1" dirty="0">
              <a:solidFill>
                <a:schemeClr val="accent5">
                  <a:lumMod val="75000"/>
                </a:schemeClr>
              </a:solidFill>
            </a:endParaRPr>
          </a:p>
          <a:p>
            <a:r>
              <a:rPr lang="fr-FR" sz="2400" b="1" dirty="0">
                <a:solidFill>
                  <a:schemeClr val="accent5">
                    <a:lumMod val="75000"/>
                  </a:schemeClr>
                </a:solidFill>
              </a:rPr>
              <a:t>Des incertitudes sur le devenir climatiques et ses impacts sur l’eau</a:t>
            </a:r>
          </a:p>
          <a:p>
            <a:r>
              <a:rPr lang="fr-FR" dirty="0"/>
              <a:t>Très forte variabilité des modèles sur le régime saisonnier des pluies mais quasi certitude sur l’augmentation de l’ETP </a:t>
            </a:r>
          </a:p>
          <a:p>
            <a:r>
              <a:rPr lang="fr-FR" b="1" dirty="0">
                <a:solidFill>
                  <a:srgbClr val="778B35"/>
                </a:solidFill>
                <a:sym typeface="Wingdings" panose="05000000000000000000" pitchFamily="2" charset="2"/>
              </a:rPr>
              <a:t> Fort risque de baisse des débits en étiage</a:t>
            </a:r>
            <a:endParaRPr lang="fr-FR" b="1" dirty="0">
              <a:solidFill>
                <a:srgbClr val="778B35"/>
              </a:solidFill>
            </a:endParaRPr>
          </a:p>
          <a:p>
            <a:endParaRPr lang="fr-FR" dirty="0"/>
          </a:p>
          <a:p>
            <a:r>
              <a:rPr lang="fr-FR" sz="2400" b="1" dirty="0">
                <a:solidFill>
                  <a:schemeClr val="accent5">
                    <a:lumMod val="75000"/>
                  </a:schemeClr>
                </a:solidFill>
              </a:rPr>
              <a:t>Un réelle prise de conscience des enjeux quantitatifs suite aux sécheresses récentes</a:t>
            </a:r>
            <a:endParaRPr lang="fr-FR" b="1" dirty="0">
              <a:solidFill>
                <a:schemeClr val="accent5">
                  <a:lumMod val="75000"/>
                </a:schemeClr>
              </a:solidFill>
            </a:endParaRPr>
          </a:p>
          <a:p>
            <a:r>
              <a:rPr lang="fr-FR" dirty="0">
                <a:sym typeface="Wingdings" panose="05000000000000000000" pitchFamily="2" charset="2"/>
              </a:rPr>
              <a:t>Des moyens financiers importants affectés à l’adaptation au changement climatique avec une priorité à la sobriété et aux mesures sans regrets</a:t>
            </a:r>
            <a:endParaRPr lang="la-Latn" dirty="0"/>
          </a:p>
        </p:txBody>
      </p:sp>
      <p:pic>
        <p:nvPicPr>
          <p:cNvPr id="12" name="Picture 2">
            <a:extLst>
              <a:ext uri="{FF2B5EF4-FFF2-40B4-BE49-F238E27FC236}">
                <a16:creationId xmlns:a16="http://schemas.microsoft.com/office/drawing/2014/main" id="{B7D3E36F-D012-4765-AC25-4C83D0FEA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4184" y="6221310"/>
            <a:ext cx="15240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948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7384"/>
            <a:ext cx="12192000" cy="316082"/>
          </a:xfrm>
        </p:spPr>
      </p:pic>
      <p:sp>
        <p:nvSpPr>
          <p:cNvPr id="6" name="Titre 1"/>
          <p:cNvSpPr>
            <a:spLocks noGrp="1"/>
          </p:cNvSpPr>
          <p:nvPr>
            <p:ph type="title"/>
          </p:nvPr>
        </p:nvSpPr>
        <p:spPr>
          <a:xfrm>
            <a:off x="407368" y="-35337"/>
            <a:ext cx="11665296" cy="360039"/>
          </a:xfrm>
        </p:spPr>
        <p:txBody>
          <a:bodyPr>
            <a:normAutofit/>
          </a:bodyPr>
          <a:lstStyle/>
          <a:p>
            <a:pPr algn="r"/>
            <a:r>
              <a:rPr lang="fr-FR" sz="1200" i="1" dirty="0">
                <a:solidFill>
                  <a:schemeClr val="bg1"/>
                </a:solidFill>
              </a:rPr>
              <a:t>Journée d’étude « sécheresses »/ 04 mai 2023 / Metz</a:t>
            </a:r>
          </a:p>
        </p:txBody>
      </p:sp>
      <p:sp>
        <p:nvSpPr>
          <p:cNvPr id="8" name="Titre 1"/>
          <p:cNvSpPr txBox="1">
            <a:spLocks/>
          </p:cNvSpPr>
          <p:nvPr/>
        </p:nvSpPr>
        <p:spPr>
          <a:xfrm>
            <a:off x="839416" y="635577"/>
            <a:ext cx="5760640" cy="6243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200" dirty="0"/>
              <a:t>Un peu d’ histoire !</a:t>
            </a:r>
          </a:p>
        </p:txBody>
      </p:sp>
      <p:sp>
        <p:nvSpPr>
          <p:cNvPr id="4" name="ZoneTexte 3"/>
          <p:cNvSpPr txBox="1"/>
          <p:nvPr/>
        </p:nvSpPr>
        <p:spPr>
          <a:xfrm rot="16200000">
            <a:off x="11230635" y="4030906"/>
            <a:ext cx="1707287" cy="215444"/>
          </a:xfrm>
          <a:prstGeom prst="rect">
            <a:avLst/>
          </a:prstGeom>
          <a:noFill/>
        </p:spPr>
        <p:txBody>
          <a:bodyPr wrap="square" rtlCol="0">
            <a:spAutoFit/>
          </a:bodyPr>
          <a:lstStyle/>
          <a:p>
            <a:r>
              <a:rPr lang="fr-FR" sz="800" i="1" dirty="0">
                <a:solidFill>
                  <a:schemeClr val="bg1">
                    <a:lumMod val="50000"/>
                  </a:schemeClr>
                </a:solidFill>
              </a:rPr>
              <a:t>AERM –François Bigorre 04/05/2023</a:t>
            </a:r>
          </a:p>
        </p:txBody>
      </p:sp>
      <p:cxnSp>
        <p:nvCxnSpPr>
          <p:cNvPr id="11" name="Connecteur droit 10"/>
          <p:cNvCxnSpPr/>
          <p:nvPr/>
        </p:nvCxnSpPr>
        <p:spPr>
          <a:xfrm>
            <a:off x="954423" y="1389034"/>
            <a:ext cx="4320000" cy="0"/>
          </a:xfrm>
          <a:prstGeom prst="line">
            <a:avLst/>
          </a:prstGeom>
          <a:ln w="2540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2473" y="1849134"/>
            <a:ext cx="6336704" cy="4524315"/>
          </a:xfrm>
          <a:prstGeom prst="rect">
            <a:avLst/>
          </a:prstGeom>
          <a:noFill/>
        </p:spPr>
        <p:txBody>
          <a:bodyPr wrap="square" rtlCol="0">
            <a:spAutoFit/>
          </a:bodyPr>
          <a:lstStyle/>
          <a:p>
            <a:r>
              <a:rPr lang="fr-FR" sz="2400" b="1" dirty="0">
                <a:solidFill>
                  <a:schemeClr val="accent5">
                    <a:lumMod val="75000"/>
                  </a:schemeClr>
                </a:solidFill>
              </a:rPr>
              <a:t>1970-1980</a:t>
            </a:r>
          </a:p>
          <a:p>
            <a:pPr marL="285750" indent="-285750">
              <a:buFont typeface="Wingdings" panose="05000000000000000000" pitchFamily="2" charset="2"/>
              <a:buChar char="§"/>
            </a:pPr>
            <a:r>
              <a:rPr lang="fr-FR" dirty="0"/>
              <a:t>Fort intérêt pour la ressource quantitative</a:t>
            </a:r>
          </a:p>
          <a:p>
            <a:pPr marL="285750" indent="-285750">
              <a:buFont typeface="Wingdings" panose="05000000000000000000" pitchFamily="2" charset="2"/>
              <a:buChar char="§"/>
            </a:pPr>
            <a:r>
              <a:rPr lang="fr-FR" dirty="0"/>
              <a:t>Pas de manque d’eau mais des besoins importants pour «évacuer les rejets polluants »</a:t>
            </a:r>
          </a:p>
          <a:p>
            <a:pPr marL="285750" indent="-285750">
              <a:buFont typeface="Wingdings" panose="05000000000000000000" pitchFamily="2" charset="2"/>
              <a:buChar char="à"/>
            </a:pPr>
            <a:r>
              <a:rPr lang="fr-FR" dirty="0">
                <a:sym typeface="Wingdings" panose="05000000000000000000" pitchFamily="2" charset="2"/>
              </a:rPr>
              <a:t>Réalisation des </a:t>
            </a:r>
            <a:r>
              <a:rPr lang="fr-FR" b="1" dirty="0">
                <a:sym typeface="Wingdings" panose="05000000000000000000" pitchFamily="2" charset="2"/>
              </a:rPr>
              <a:t>catalogues de débit d’étiage</a:t>
            </a:r>
          </a:p>
          <a:p>
            <a:pPr marL="285750" indent="-285750">
              <a:buFont typeface="Wingdings" panose="05000000000000000000" pitchFamily="2" charset="2"/>
              <a:buChar char="à"/>
            </a:pPr>
            <a:r>
              <a:rPr lang="fr-FR" dirty="0">
                <a:sym typeface="Wingdings" panose="05000000000000000000" pitchFamily="2" charset="2"/>
              </a:rPr>
              <a:t>Participation de l’agence de l’eau à la retenue de </a:t>
            </a:r>
            <a:r>
              <a:rPr lang="fr-FR" b="1" dirty="0">
                <a:sym typeface="Wingdings" panose="05000000000000000000" pitchFamily="2" charset="2"/>
              </a:rPr>
              <a:t>Vieux-Pré</a:t>
            </a:r>
            <a:r>
              <a:rPr lang="fr-FR" dirty="0">
                <a:sym typeface="Wingdings" panose="05000000000000000000" pitchFamily="2" charset="2"/>
              </a:rPr>
              <a:t> pour le soutien d’étiage</a:t>
            </a:r>
            <a:endParaRPr lang="fr-FR" dirty="0"/>
          </a:p>
          <a:p>
            <a:endParaRPr lang="fr-FR" dirty="0"/>
          </a:p>
          <a:p>
            <a:r>
              <a:rPr lang="fr-FR" sz="2400" b="1" dirty="0">
                <a:solidFill>
                  <a:schemeClr val="accent5">
                    <a:lumMod val="75000"/>
                  </a:schemeClr>
                </a:solidFill>
              </a:rPr>
              <a:t>1995-2015</a:t>
            </a:r>
          </a:p>
          <a:p>
            <a:pPr marL="285750" indent="-285750">
              <a:buFont typeface="Arial" panose="020B0604020202020204" pitchFamily="34" charset="0"/>
              <a:buChar char="•"/>
            </a:pPr>
            <a:r>
              <a:rPr lang="fr-FR" dirty="0"/>
              <a:t>Rien !</a:t>
            </a:r>
          </a:p>
          <a:p>
            <a:endParaRPr lang="fr-FR" dirty="0"/>
          </a:p>
          <a:p>
            <a:r>
              <a:rPr lang="fr-FR" sz="2400" b="1" dirty="0">
                <a:solidFill>
                  <a:schemeClr val="accent5">
                    <a:lumMod val="75000"/>
                  </a:schemeClr>
                </a:solidFill>
              </a:rPr>
              <a:t>2022</a:t>
            </a:r>
          </a:p>
          <a:p>
            <a:pPr marL="285750" indent="-285750">
              <a:buFont typeface="Arial" panose="020B0604020202020204" pitchFamily="34" charset="0"/>
              <a:buChar char="•"/>
            </a:pPr>
            <a:r>
              <a:rPr lang="fr-FR" dirty="0"/>
              <a:t>La ressource quantitative est de nouveau un enjeu majeur au vu des sécheresses récentes de 2018, 2019, 2022 et des projections climatiques</a:t>
            </a:r>
          </a:p>
        </p:txBody>
      </p:sp>
      <p:pic>
        <p:nvPicPr>
          <p:cNvPr id="12" name="Picture 2">
            <a:extLst>
              <a:ext uri="{FF2B5EF4-FFF2-40B4-BE49-F238E27FC236}">
                <a16:creationId xmlns:a16="http://schemas.microsoft.com/office/drawing/2014/main" id="{B7D3E36F-D012-4765-AC25-4C83D0FEA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4184" y="6221310"/>
            <a:ext cx="15240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 10">
            <a:extLst>
              <a:ext uri="{FF2B5EF4-FFF2-40B4-BE49-F238E27FC236}">
                <a16:creationId xmlns:a16="http://schemas.microsoft.com/office/drawing/2014/main" id="{BACDFD1E-6A4E-4A9D-A8E0-15BC92E21B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9963848">
            <a:off x="6629346" y="1396629"/>
            <a:ext cx="2066141" cy="146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
            <a:extLst>
              <a:ext uri="{FF2B5EF4-FFF2-40B4-BE49-F238E27FC236}">
                <a16:creationId xmlns:a16="http://schemas.microsoft.com/office/drawing/2014/main" id="{E48FA528-137C-4D62-8087-4FE0567AC78E}"/>
              </a:ext>
            </a:extLst>
          </p:cNvPr>
          <p:cNvSpPr>
            <a:spLocks noChangeArrowheads="1"/>
          </p:cNvSpPr>
          <p:nvPr/>
        </p:nvSpPr>
        <p:spPr bwMode="auto">
          <a:xfrm>
            <a:off x="8551176" y="1389034"/>
            <a:ext cx="340978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fr-FR" altLang="fr-FR" sz="1800" i="1" dirty="0">
                <a:solidFill>
                  <a:schemeClr val="accent5">
                    <a:lumMod val="75000"/>
                  </a:schemeClr>
                </a:solidFill>
                <a:latin typeface="Calibri" pitchFamily="34" charset="0"/>
                <a:ea typeface="Calibri" pitchFamily="34" charset="0"/>
                <a:cs typeface="Calibri" pitchFamily="34" charset="0"/>
              </a:rPr>
              <a:t> </a:t>
            </a:r>
            <a:r>
              <a:rPr lang="fr-FR" altLang="fr-FR" sz="1800" b="1" dirty="0">
                <a:solidFill>
                  <a:srgbClr val="778B35"/>
                </a:solidFill>
                <a:latin typeface="+mn-lt"/>
              </a:rPr>
              <a:t>Livre blanc de 1971</a:t>
            </a:r>
          </a:p>
          <a:p>
            <a:r>
              <a:rPr lang="fr-FR" altLang="fr-FR" sz="1800" b="1" dirty="0">
                <a:solidFill>
                  <a:srgbClr val="778B35"/>
                </a:solidFill>
                <a:latin typeface="+mn-lt"/>
              </a:rPr>
              <a:t>     </a:t>
            </a:r>
            <a:r>
              <a:rPr lang="fr-FR" altLang="fr-FR" sz="1800" dirty="0">
                <a:solidFill>
                  <a:srgbClr val="778B35"/>
                </a:solidFill>
                <a:latin typeface="+mn-lt"/>
              </a:rPr>
              <a:t>« La spécialisation des cours                        	d’eau est une nécessité 	pour atteindre les objectifs, car </a:t>
            </a:r>
            <a:r>
              <a:rPr lang="fr-FR" altLang="fr-FR" sz="1800" b="1" i="1" dirty="0">
                <a:solidFill>
                  <a:srgbClr val="778B35"/>
                </a:solidFill>
                <a:latin typeface="+mn-lt"/>
              </a:rPr>
              <a:t>il n’est pas possible de toujours concilier l’évacuation des déchets et le maintien d’une eau très pure. </a:t>
            </a:r>
          </a:p>
        </p:txBody>
      </p:sp>
      <p:pic>
        <p:nvPicPr>
          <p:cNvPr id="15" name="Image 14">
            <a:extLst>
              <a:ext uri="{FF2B5EF4-FFF2-40B4-BE49-F238E27FC236}">
                <a16:creationId xmlns:a16="http://schemas.microsoft.com/office/drawing/2014/main" id="{23D3F2A7-C373-4CC3-AE33-A6B6B6968378}"/>
              </a:ext>
            </a:extLst>
          </p:cNvPr>
          <p:cNvPicPr>
            <a:picLocks noChangeAspect="1"/>
          </p:cNvPicPr>
          <p:nvPr/>
        </p:nvPicPr>
        <p:blipFill>
          <a:blip r:embed="rId6"/>
          <a:stretch>
            <a:fillRect/>
          </a:stretch>
        </p:blipFill>
        <p:spPr>
          <a:xfrm>
            <a:off x="7988557" y="4827566"/>
            <a:ext cx="1733550" cy="476250"/>
          </a:xfrm>
          <a:prstGeom prst="rect">
            <a:avLst/>
          </a:prstGeom>
        </p:spPr>
      </p:pic>
      <p:pic>
        <p:nvPicPr>
          <p:cNvPr id="16" name="Image 15">
            <a:extLst>
              <a:ext uri="{FF2B5EF4-FFF2-40B4-BE49-F238E27FC236}">
                <a16:creationId xmlns:a16="http://schemas.microsoft.com/office/drawing/2014/main" id="{1761A569-BEEA-45C4-BCDE-662F564D4C75}"/>
              </a:ext>
            </a:extLst>
          </p:cNvPr>
          <p:cNvPicPr>
            <a:picLocks noChangeAspect="1"/>
          </p:cNvPicPr>
          <p:nvPr/>
        </p:nvPicPr>
        <p:blipFill>
          <a:blip r:embed="rId7"/>
          <a:stretch>
            <a:fillRect/>
          </a:stretch>
        </p:blipFill>
        <p:spPr>
          <a:xfrm>
            <a:off x="9922506" y="4992272"/>
            <a:ext cx="1571625" cy="923925"/>
          </a:xfrm>
          <a:prstGeom prst="rect">
            <a:avLst/>
          </a:prstGeom>
        </p:spPr>
      </p:pic>
      <p:pic>
        <p:nvPicPr>
          <p:cNvPr id="17" name="Image 16">
            <a:extLst>
              <a:ext uri="{FF2B5EF4-FFF2-40B4-BE49-F238E27FC236}">
                <a16:creationId xmlns:a16="http://schemas.microsoft.com/office/drawing/2014/main" id="{D8C5DC4D-6838-40FC-9B64-6444BBBA8C93}"/>
              </a:ext>
            </a:extLst>
          </p:cNvPr>
          <p:cNvPicPr>
            <a:picLocks noChangeAspect="1"/>
          </p:cNvPicPr>
          <p:nvPr/>
        </p:nvPicPr>
        <p:blipFill>
          <a:blip r:embed="rId8"/>
          <a:stretch>
            <a:fillRect/>
          </a:stretch>
        </p:blipFill>
        <p:spPr>
          <a:xfrm>
            <a:off x="8245357" y="5661248"/>
            <a:ext cx="1276350" cy="714375"/>
          </a:xfrm>
          <a:prstGeom prst="rect">
            <a:avLst/>
          </a:prstGeom>
        </p:spPr>
      </p:pic>
    </p:spTree>
    <p:extLst>
      <p:ext uri="{BB962C8B-B14F-4D97-AF65-F5344CB8AC3E}">
        <p14:creationId xmlns:p14="http://schemas.microsoft.com/office/powerpoint/2010/main" val="382073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7384"/>
            <a:ext cx="12192000" cy="316082"/>
          </a:xfrm>
        </p:spPr>
      </p:pic>
      <p:sp>
        <p:nvSpPr>
          <p:cNvPr id="6" name="Titre 1"/>
          <p:cNvSpPr>
            <a:spLocks noGrp="1"/>
          </p:cNvSpPr>
          <p:nvPr>
            <p:ph type="title"/>
          </p:nvPr>
        </p:nvSpPr>
        <p:spPr>
          <a:xfrm>
            <a:off x="407368" y="-35337"/>
            <a:ext cx="11665296" cy="360039"/>
          </a:xfrm>
        </p:spPr>
        <p:txBody>
          <a:bodyPr>
            <a:normAutofit/>
          </a:bodyPr>
          <a:lstStyle/>
          <a:p>
            <a:pPr algn="r"/>
            <a:r>
              <a:rPr lang="fr-FR" sz="1200" i="1" dirty="0">
                <a:solidFill>
                  <a:schemeClr val="bg1"/>
                </a:solidFill>
              </a:rPr>
              <a:t>Journée d’étude « sécheresses »/ 04 mai 2023 / Metz</a:t>
            </a:r>
          </a:p>
        </p:txBody>
      </p:sp>
      <p:sp>
        <p:nvSpPr>
          <p:cNvPr id="8" name="Titre 1"/>
          <p:cNvSpPr txBox="1">
            <a:spLocks/>
          </p:cNvSpPr>
          <p:nvPr/>
        </p:nvSpPr>
        <p:spPr>
          <a:xfrm>
            <a:off x="309291" y="668605"/>
            <a:ext cx="5760640" cy="6243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200" dirty="0"/>
              <a:t>Les constats climatiques</a:t>
            </a:r>
          </a:p>
        </p:txBody>
      </p:sp>
      <p:sp>
        <p:nvSpPr>
          <p:cNvPr id="4" name="ZoneTexte 3"/>
          <p:cNvSpPr txBox="1"/>
          <p:nvPr/>
        </p:nvSpPr>
        <p:spPr>
          <a:xfrm rot="16200000">
            <a:off x="11230635" y="4030906"/>
            <a:ext cx="1707287" cy="215444"/>
          </a:xfrm>
          <a:prstGeom prst="rect">
            <a:avLst/>
          </a:prstGeom>
          <a:noFill/>
        </p:spPr>
        <p:txBody>
          <a:bodyPr wrap="square" rtlCol="0">
            <a:spAutoFit/>
          </a:bodyPr>
          <a:lstStyle/>
          <a:p>
            <a:r>
              <a:rPr lang="fr-FR" sz="800" i="1" dirty="0">
                <a:solidFill>
                  <a:schemeClr val="bg1">
                    <a:lumMod val="50000"/>
                  </a:schemeClr>
                </a:solidFill>
              </a:rPr>
              <a:t>AERM –François Bigorre 04/05/2023</a:t>
            </a:r>
          </a:p>
        </p:txBody>
      </p:sp>
      <p:cxnSp>
        <p:nvCxnSpPr>
          <p:cNvPr id="11" name="Connecteur droit 10"/>
          <p:cNvCxnSpPr/>
          <p:nvPr/>
        </p:nvCxnSpPr>
        <p:spPr>
          <a:xfrm>
            <a:off x="309291" y="1292935"/>
            <a:ext cx="4320000" cy="0"/>
          </a:xfrm>
          <a:prstGeom prst="line">
            <a:avLst/>
          </a:prstGeom>
          <a:ln w="2540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1259" y="1636838"/>
            <a:ext cx="4994621" cy="3508653"/>
          </a:xfrm>
          <a:prstGeom prst="rect">
            <a:avLst/>
          </a:prstGeom>
          <a:noFill/>
        </p:spPr>
        <p:txBody>
          <a:bodyPr wrap="square" rtlCol="0">
            <a:spAutoFit/>
          </a:bodyPr>
          <a:lstStyle/>
          <a:p>
            <a:r>
              <a:rPr lang="fr-FR" sz="2400" b="1" dirty="0">
                <a:solidFill>
                  <a:schemeClr val="accent5">
                    <a:lumMod val="75000"/>
                  </a:schemeClr>
                </a:solidFill>
              </a:rPr>
              <a:t>Pluviométrie annuelle stable</a:t>
            </a:r>
          </a:p>
          <a:p>
            <a:pPr marL="285750" indent="-285750">
              <a:buFont typeface="Wingdings" panose="05000000000000000000" pitchFamily="2" charset="2"/>
              <a:buChar char="§"/>
            </a:pPr>
            <a:r>
              <a:rPr lang="fr-FR" dirty="0"/>
              <a:t>+ 0% entre 1960-1990 et 2000-2022</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sz="2400" b="1" dirty="0">
                <a:solidFill>
                  <a:schemeClr val="accent5">
                    <a:lumMod val="75000"/>
                  </a:schemeClr>
                </a:solidFill>
              </a:rPr>
              <a:t>Augmentation des besoins en eau</a:t>
            </a:r>
          </a:p>
          <a:p>
            <a:pPr marL="285750" indent="-285750">
              <a:buFont typeface="Wingdings" panose="05000000000000000000" pitchFamily="2" charset="2"/>
              <a:buChar char="§"/>
            </a:pPr>
            <a:r>
              <a:rPr lang="fr-FR" dirty="0"/>
              <a:t>ETP ↗ + 18%</a:t>
            </a:r>
          </a:p>
          <a:p>
            <a:pPr marL="285750" indent="-285750">
              <a:buFont typeface="Wingdings" panose="05000000000000000000" pitchFamily="2" charset="2"/>
              <a:buChar char="§"/>
            </a:pPr>
            <a:r>
              <a:rPr lang="fr-FR" dirty="0"/>
              <a:t>Stress hydrique ↗ + 50%</a:t>
            </a:r>
          </a:p>
          <a:p>
            <a:endParaRPr lang="fr-FR" dirty="0"/>
          </a:p>
          <a:p>
            <a:endParaRPr lang="fr-FR" dirty="0"/>
          </a:p>
          <a:p>
            <a:r>
              <a:rPr lang="fr-FR" sz="2400" b="1" dirty="0">
                <a:solidFill>
                  <a:schemeClr val="accent5">
                    <a:lumMod val="75000"/>
                  </a:schemeClr>
                </a:solidFill>
              </a:rPr>
              <a:t>-15% d’eau pour les milieux aquatiques </a:t>
            </a:r>
            <a:r>
              <a:rPr lang="fr-FR" b="1" dirty="0">
                <a:solidFill>
                  <a:srgbClr val="778B35"/>
                </a:solidFill>
              </a:rPr>
              <a:t>(il manque 3,2 milliards m</a:t>
            </a:r>
            <a:r>
              <a:rPr lang="fr-FR" b="1" baseline="30000" dirty="0">
                <a:solidFill>
                  <a:srgbClr val="778B35"/>
                </a:solidFill>
              </a:rPr>
              <a:t>3</a:t>
            </a:r>
            <a:r>
              <a:rPr lang="fr-FR" b="1" dirty="0">
                <a:solidFill>
                  <a:srgbClr val="778B35"/>
                </a:solidFill>
              </a:rPr>
              <a:t>/an depuis 2015)</a:t>
            </a:r>
          </a:p>
        </p:txBody>
      </p:sp>
      <p:pic>
        <p:nvPicPr>
          <p:cNvPr id="12" name="Picture 2">
            <a:extLst>
              <a:ext uri="{FF2B5EF4-FFF2-40B4-BE49-F238E27FC236}">
                <a16:creationId xmlns:a16="http://schemas.microsoft.com/office/drawing/2014/main" id="{B7D3E36F-D012-4765-AC25-4C83D0FEA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4184" y="6221310"/>
            <a:ext cx="15240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9" name="Graphique 18">
            <a:extLst>
              <a:ext uri="{FF2B5EF4-FFF2-40B4-BE49-F238E27FC236}">
                <a16:creationId xmlns:a16="http://schemas.microsoft.com/office/drawing/2014/main" id="{24DE678E-B379-4B63-B74D-190D104CE458}"/>
              </a:ext>
            </a:extLst>
          </p:cNvPr>
          <p:cNvGraphicFramePr>
            <a:graphicFrameLocks/>
          </p:cNvGraphicFramePr>
          <p:nvPr>
            <p:extLst>
              <p:ext uri="{D42A27DB-BD31-4B8C-83A1-F6EECF244321}">
                <p14:modId xmlns:p14="http://schemas.microsoft.com/office/powerpoint/2010/main" val="3511272075"/>
              </p:ext>
            </p:extLst>
          </p:nvPr>
        </p:nvGraphicFramePr>
        <p:xfrm>
          <a:off x="4625468" y="462338"/>
          <a:ext cx="7257241" cy="5933324"/>
        </p:xfrm>
        <a:graphic>
          <a:graphicData uri="http://schemas.openxmlformats.org/drawingml/2006/chart">
            <c:chart xmlns:c="http://schemas.openxmlformats.org/drawingml/2006/chart" xmlns:r="http://schemas.openxmlformats.org/officeDocument/2006/relationships" r:id="rId5"/>
          </a:graphicData>
        </a:graphic>
      </p:graphicFrame>
      <p:sp>
        <p:nvSpPr>
          <p:cNvPr id="22" name="ZoneTexte 1">
            <a:extLst>
              <a:ext uri="{FF2B5EF4-FFF2-40B4-BE49-F238E27FC236}">
                <a16:creationId xmlns:a16="http://schemas.microsoft.com/office/drawing/2014/main" id="{7242E741-CD73-49C9-A77C-8DC50B3675CD}"/>
              </a:ext>
            </a:extLst>
          </p:cNvPr>
          <p:cNvSpPr txBox="1"/>
          <p:nvPr/>
        </p:nvSpPr>
        <p:spPr>
          <a:xfrm>
            <a:off x="7572932" y="3174895"/>
            <a:ext cx="2514440" cy="2541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dirty="0"/>
              <a:t>Besoins de la végétation (évapotranspiration)</a:t>
            </a:r>
          </a:p>
        </p:txBody>
      </p:sp>
      <p:sp>
        <p:nvSpPr>
          <p:cNvPr id="23" name="ZoneTexte 1">
            <a:extLst>
              <a:ext uri="{FF2B5EF4-FFF2-40B4-BE49-F238E27FC236}">
                <a16:creationId xmlns:a16="http://schemas.microsoft.com/office/drawing/2014/main" id="{A3BC69D4-9945-471F-91B0-7E3CFB43C004}"/>
              </a:ext>
            </a:extLst>
          </p:cNvPr>
          <p:cNvSpPr txBox="1"/>
          <p:nvPr/>
        </p:nvSpPr>
        <p:spPr>
          <a:xfrm>
            <a:off x="9235312" y="937249"/>
            <a:ext cx="2511896" cy="2541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dirty="0"/>
              <a:t>Stress hydrique</a:t>
            </a:r>
          </a:p>
        </p:txBody>
      </p:sp>
      <p:sp>
        <p:nvSpPr>
          <p:cNvPr id="2" name="ZoneTexte 1">
            <a:extLst>
              <a:ext uri="{FF2B5EF4-FFF2-40B4-BE49-F238E27FC236}">
                <a16:creationId xmlns:a16="http://schemas.microsoft.com/office/drawing/2014/main" id="{23CE3920-8405-4DE5-B350-F7762D9A4A69}"/>
              </a:ext>
            </a:extLst>
          </p:cNvPr>
          <p:cNvSpPr txBox="1"/>
          <p:nvPr/>
        </p:nvSpPr>
        <p:spPr>
          <a:xfrm>
            <a:off x="5217664" y="6283041"/>
            <a:ext cx="2566728" cy="246221"/>
          </a:xfrm>
          <a:prstGeom prst="rect">
            <a:avLst/>
          </a:prstGeom>
          <a:noFill/>
        </p:spPr>
        <p:txBody>
          <a:bodyPr wrap="none" rtlCol="0">
            <a:spAutoFit/>
          </a:bodyPr>
          <a:lstStyle/>
          <a:p>
            <a:r>
              <a:rPr lang="fr-FR" sz="1000" dirty="0"/>
              <a:t>Source AERM/</a:t>
            </a:r>
            <a:r>
              <a:rPr lang="fr-FR" sz="1000" dirty="0" err="1"/>
              <a:t>Météofrance</a:t>
            </a:r>
            <a:r>
              <a:rPr lang="fr-FR" sz="1000" dirty="0"/>
              <a:t> (Safran) EDL 2023</a:t>
            </a:r>
          </a:p>
        </p:txBody>
      </p:sp>
      <p:graphicFrame>
        <p:nvGraphicFramePr>
          <p:cNvPr id="3" name="Tableau 2">
            <a:extLst>
              <a:ext uri="{FF2B5EF4-FFF2-40B4-BE49-F238E27FC236}">
                <a16:creationId xmlns:a16="http://schemas.microsoft.com/office/drawing/2014/main" id="{ECBA792B-4B56-4EB7-B7C2-C3CAC8FAC177}"/>
              </a:ext>
            </a:extLst>
          </p:cNvPr>
          <p:cNvGraphicFramePr>
            <a:graphicFrameLocks noGrp="1"/>
          </p:cNvGraphicFramePr>
          <p:nvPr>
            <p:extLst>
              <p:ext uri="{D42A27DB-BD31-4B8C-83A1-F6EECF244321}">
                <p14:modId xmlns:p14="http://schemas.microsoft.com/office/powerpoint/2010/main" val="1902962494"/>
              </p:ext>
            </p:extLst>
          </p:nvPr>
        </p:nvGraphicFramePr>
        <p:xfrm>
          <a:off x="137946" y="5395810"/>
          <a:ext cx="4522456" cy="1416050"/>
        </p:xfrm>
        <a:graphic>
          <a:graphicData uri="http://schemas.openxmlformats.org/drawingml/2006/table">
            <a:tbl>
              <a:tblPr>
                <a:tableStyleId>{10A1B5D5-9B99-4C35-A422-299274C87663}</a:tableStyleId>
              </a:tblPr>
              <a:tblGrid>
                <a:gridCol w="1600501">
                  <a:extLst>
                    <a:ext uri="{9D8B030D-6E8A-4147-A177-3AD203B41FA5}">
                      <a16:colId xmlns:a16="http://schemas.microsoft.com/office/drawing/2014/main" val="1625918584"/>
                    </a:ext>
                  </a:extLst>
                </a:gridCol>
                <a:gridCol w="360040">
                  <a:extLst>
                    <a:ext uri="{9D8B030D-6E8A-4147-A177-3AD203B41FA5}">
                      <a16:colId xmlns:a16="http://schemas.microsoft.com/office/drawing/2014/main" val="2613838041"/>
                    </a:ext>
                  </a:extLst>
                </a:gridCol>
                <a:gridCol w="432048">
                  <a:extLst>
                    <a:ext uri="{9D8B030D-6E8A-4147-A177-3AD203B41FA5}">
                      <a16:colId xmlns:a16="http://schemas.microsoft.com/office/drawing/2014/main" val="572922396"/>
                    </a:ext>
                  </a:extLst>
                </a:gridCol>
                <a:gridCol w="360040">
                  <a:extLst>
                    <a:ext uri="{9D8B030D-6E8A-4147-A177-3AD203B41FA5}">
                      <a16:colId xmlns:a16="http://schemas.microsoft.com/office/drawing/2014/main" val="1008937840"/>
                    </a:ext>
                  </a:extLst>
                </a:gridCol>
                <a:gridCol w="432048">
                  <a:extLst>
                    <a:ext uri="{9D8B030D-6E8A-4147-A177-3AD203B41FA5}">
                      <a16:colId xmlns:a16="http://schemas.microsoft.com/office/drawing/2014/main" val="1071109042"/>
                    </a:ext>
                  </a:extLst>
                </a:gridCol>
                <a:gridCol w="576064">
                  <a:extLst>
                    <a:ext uri="{9D8B030D-6E8A-4147-A177-3AD203B41FA5}">
                      <a16:colId xmlns:a16="http://schemas.microsoft.com/office/drawing/2014/main" val="376366232"/>
                    </a:ext>
                  </a:extLst>
                </a:gridCol>
                <a:gridCol w="761715">
                  <a:extLst>
                    <a:ext uri="{9D8B030D-6E8A-4147-A177-3AD203B41FA5}">
                      <a16:colId xmlns:a16="http://schemas.microsoft.com/office/drawing/2014/main" val="1675129366"/>
                    </a:ext>
                  </a:extLst>
                </a:gridCol>
              </a:tblGrid>
              <a:tr h="495300">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ctr"/>
                      <a:r>
                        <a:rPr lang="fr-FR" sz="1000" u="none" strike="noStrike">
                          <a:effectLst/>
                        </a:rPr>
                        <a:t>Pluie tot (mm)</a:t>
                      </a:r>
                      <a:endParaRPr lang="fr-FR" sz="1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FR" sz="1000" u="none" strike="noStrike">
                          <a:effectLst/>
                        </a:rPr>
                        <a:t>Pluie efficace (mm)</a:t>
                      </a:r>
                      <a:endParaRPr lang="fr-FR" sz="1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FR" sz="1000" u="none" strike="noStrike">
                          <a:effectLst/>
                        </a:rPr>
                        <a:t>ETP (mm)</a:t>
                      </a:r>
                      <a:endParaRPr lang="fr-FR" sz="1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FR" sz="1000" u="none" strike="noStrike">
                          <a:effectLst/>
                        </a:rPr>
                        <a:t>ETR (mm)</a:t>
                      </a:r>
                      <a:endParaRPr lang="fr-FR" sz="1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FR" sz="1000" u="none" strike="noStrike">
                          <a:effectLst/>
                        </a:rPr>
                        <a:t>Stress hydrique (mm)</a:t>
                      </a:r>
                      <a:endParaRPr lang="fr-FR" sz="1000" b="1"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fr-FR" sz="1000" u="none" strike="noStrike">
                          <a:effectLst/>
                        </a:rPr>
                        <a:t>Peff en milliards de m3</a:t>
                      </a:r>
                      <a:endParaRPr lang="fr-FR" sz="10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122429795"/>
                  </a:ext>
                </a:extLst>
              </a:tr>
              <a:tr h="184150">
                <a:tc>
                  <a:txBody>
                    <a:bodyPr/>
                    <a:lstStyle/>
                    <a:p>
                      <a:pPr algn="l" fontAlgn="b"/>
                      <a:r>
                        <a:rPr lang="fr-FR" sz="1100" u="none" strike="noStrike">
                          <a:effectLst/>
                        </a:rPr>
                        <a:t>1960-1990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938</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428</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621</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506</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116</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13,4</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20462763"/>
                  </a:ext>
                </a:extLst>
              </a:tr>
              <a:tr h="184150">
                <a:tc>
                  <a:txBody>
                    <a:bodyPr/>
                    <a:lstStyle/>
                    <a:p>
                      <a:pPr algn="l" fontAlgn="b"/>
                      <a:r>
                        <a:rPr lang="fr-FR" sz="1100" u="none" strike="noStrike">
                          <a:effectLst/>
                        </a:rPr>
                        <a:t>2000-2022</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935</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dirty="0">
                          <a:effectLst/>
                        </a:rPr>
                        <a:t>364</a:t>
                      </a:r>
                      <a:endParaRPr lang="fr-F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732</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558</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174</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11,4</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42687101"/>
                  </a:ext>
                </a:extLst>
              </a:tr>
              <a:tr h="184150">
                <a:tc>
                  <a:txBody>
                    <a:bodyPr/>
                    <a:lstStyle/>
                    <a:p>
                      <a:pPr algn="l" fontAlgn="b"/>
                      <a:r>
                        <a:rPr lang="fr-FR" sz="1100" u="none" strike="noStrike">
                          <a:effectLst/>
                        </a:rPr>
                        <a:t>2015-2022</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889</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dirty="0">
                          <a:effectLst/>
                        </a:rPr>
                        <a:t>326</a:t>
                      </a:r>
                      <a:endParaRPr lang="fr-F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784</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536</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248</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10,2</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31438873"/>
                  </a:ext>
                </a:extLst>
              </a:tr>
              <a:tr h="184150">
                <a:tc>
                  <a:txBody>
                    <a:bodyPr/>
                    <a:lstStyle/>
                    <a:p>
                      <a:pPr algn="l" fontAlgn="b"/>
                      <a:r>
                        <a:rPr lang="fr-FR" sz="1100" u="none" strike="noStrike">
                          <a:effectLst/>
                        </a:rPr>
                        <a:t>tendance 60-90--&gt;00-22</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18%</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50%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95229401"/>
                  </a:ext>
                </a:extLst>
              </a:tr>
              <a:tr h="184150">
                <a:tc>
                  <a:txBody>
                    <a:bodyPr/>
                    <a:lstStyle/>
                    <a:p>
                      <a:pPr algn="l" fontAlgn="b"/>
                      <a:r>
                        <a:rPr lang="fr-FR" sz="1100" u="none" strike="noStrike">
                          <a:effectLst/>
                        </a:rPr>
                        <a:t>tendance  60-90 15-22</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-5%</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-24%</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26%</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6%</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115%</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dirty="0">
                          <a:effectLst/>
                        </a:rPr>
                        <a:t>-24%</a:t>
                      </a:r>
                      <a:endParaRPr lang="fr-FR"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48768470"/>
                  </a:ext>
                </a:extLst>
              </a:tr>
            </a:tbl>
          </a:graphicData>
        </a:graphic>
      </p:graphicFrame>
    </p:spTree>
    <p:extLst>
      <p:ext uri="{BB962C8B-B14F-4D97-AF65-F5344CB8AC3E}">
        <p14:creationId xmlns:p14="http://schemas.microsoft.com/office/powerpoint/2010/main" val="356662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230B6DE4-EC86-44AF-BDBB-36553C043527}"/>
              </a:ext>
            </a:extLst>
          </p:cNvPr>
          <p:cNvPicPr>
            <a:picLocks noChangeAspect="1"/>
          </p:cNvPicPr>
          <p:nvPr/>
        </p:nvPicPr>
        <p:blipFill>
          <a:blip r:embed="rId2"/>
          <a:stretch>
            <a:fillRect/>
          </a:stretch>
        </p:blipFill>
        <p:spPr>
          <a:xfrm>
            <a:off x="5015880" y="281147"/>
            <a:ext cx="6463548" cy="6541516"/>
          </a:xfrm>
          <a:prstGeom prst="rect">
            <a:avLst/>
          </a:prstGeom>
        </p:spPr>
      </p:pic>
      <p:pic>
        <p:nvPicPr>
          <p:cNvPr id="5" name="Espace réservé du conten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7384"/>
            <a:ext cx="12192000" cy="316082"/>
          </a:xfrm>
        </p:spPr>
      </p:pic>
      <p:sp>
        <p:nvSpPr>
          <p:cNvPr id="6" name="Titre 1"/>
          <p:cNvSpPr>
            <a:spLocks noGrp="1"/>
          </p:cNvSpPr>
          <p:nvPr>
            <p:ph type="title"/>
          </p:nvPr>
        </p:nvSpPr>
        <p:spPr>
          <a:xfrm>
            <a:off x="407368" y="-35337"/>
            <a:ext cx="11665296" cy="360039"/>
          </a:xfrm>
        </p:spPr>
        <p:txBody>
          <a:bodyPr>
            <a:normAutofit/>
          </a:bodyPr>
          <a:lstStyle/>
          <a:p>
            <a:pPr algn="r"/>
            <a:r>
              <a:rPr lang="fr-FR" sz="1200" i="1" dirty="0">
                <a:solidFill>
                  <a:schemeClr val="bg1"/>
                </a:solidFill>
              </a:rPr>
              <a:t>Journée d’étude « sécheresses »/ 04 mai 2023 / Metz</a:t>
            </a:r>
          </a:p>
        </p:txBody>
      </p:sp>
      <p:sp>
        <p:nvSpPr>
          <p:cNvPr id="8" name="Titre 1"/>
          <p:cNvSpPr txBox="1">
            <a:spLocks/>
          </p:cNvSpPr>
          <p:nvPr/>
        </p:nvSpPr>
        <p:spPr>
          <a:xfrm>
            <a:off x="119336" y="692696"/>
            <a:ext cx="4176464" cy="18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Les zones fragiles vis à vis de la ressource en eau </a:t>
            </a:r>
            <a:endParaRPr lang="fr-FR" sz="3200" dirty="0"/>
          </a:p>
        </p:txBody>
      </p:sp>
      <p:sp>
        <p:nvSpPr>
          <p:cNvPr id="4" name="ZoneTexte 3"/>
          <p:cNvSpPr txBox="1"/>
          <p:nvPr/>
        </p:nvSpPr>
        <p:spPr>
          <a:xfrm rot="16200000">
            <a:off x="11230635" y="4030906"/>
            <a:ext cx="1707287" cy="215444"/>
          </a:xfrm>
          <a:prstGeom prst="rect">
            <a:avLst/>
          </a:prstGeom>
          <a:noFill/>
        </p:spPr>
        <p:txBody>
          <a:bodyPr wrap="square" rtlCol="0">
            <a:spAutoFit/>
          </a:bodyPr>
          <a:lstStyle/>
          <a:p>
            <a:r>
              <a:rPr lang="fr-FR" sz="800" i="1" dirty="0">
                <a:solidFill>
                  <a:schemeClr val="bg1">
                    <a:lumMod val="50000"/>
                  </a:schemeClr>
                </a:solidFill>
              </a:rPr>
              <a:t>AERM –François Bigorre 04/05/2023</a:t>
            </a:r>
          </a:p>
        </p:txBody>
      </p:sp>
      <p:pic>
        <p:nvPicPr>
          <p:cNvPr id="12" name="Picture 2">
            <a:extLst>
              <a:ext uri="{FF2B5EF4-FFF2-40B4-BE49-F238E27FC236}">
                <a16:creationId xmlns:a16="http://schemas.microsoft.com/office/drawing/2014/main" id="{B7D3E36F-D012-4765-AC25-4C83D0FEA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4184" y="6221310"/>
            <a:ext cx="15240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a:extLst>
              <a:ext uri="{FF2B5EF4-FFF2-40B4-BE49-F238E27FC236}">
                <a16:creationId xmlns:a16="http://schemas.microsoft.com/office/drawing/2014/main" id="{2D91B153-A237-4D1B-BB42-B135F380BA03}"/>
              </a:ext>
            </a:extLst>
          </p:cNvPr>
          <p:cNvSpPr/>
          <p:nvPr/>
        </p:nvSpPr>
        <p:spPr>
          <a:xfrm>
            <a:off x="101169" y="3907795"/>
            <a:ext cx="5833969" cy="461665"/>
          </a:xfrm>
          <a:prstGeom prst="rect">
            <a:avLst/>
          </a:prstGeom>
        </p:spPr>
        <p:txBody>
          <a:bodyPr wrap="none">
            <a:spAutoFit/>
          </a:bodyPr>
          <a:lstStyle/>
          <a:p>
            <a:pPr indent="449580">
              <a:spcAft>
                <a:spcPts val="300"/>
              </a:spcAft>
            </a:pPr>
            <a:r>
              <a:rPr lang="fr-FR" sz="2400" dirty="0">
                <a:solidFill>
                  <a:srgbClr val="000000"/>
                </a:solidFill>
                <a:latin typeface="Arial" panose="020B0604020202020204" pitchFamily="34" charset="0"/>
                <a:ea typeface="Times New Roman" panose="02020603050405020304" pitchFamily="18" charset="0"/>
              </a:rPr>
              <a:t>3 types de zones = 3 natures d’enjeux</a:t>
            </a:r>
            <a:endParaRPr lang="fr-FR"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450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FC45331-9EC6-4C0F-B342-103766F4F5E2}"/>
              </a:ext>
            </a:extLst>
          </p:cNvPr>
          <p:cNvPicPr>
            <a:picLocks noChangeAspect="1"/>
          </p:cNvPicPr>
          <p:nvPr/>
        </p:nvPicPr>
        <p:blipFill>
          <a:blip r:embed="rId3"/>
          <a:stretch>
            <a:fillRect/>
          </a:stretch>
        </p:blipFill>
        <p:spPr>
          <a:xfrm>
            <a:off x="5464200" y="222246"/>
            <a:ext cx="6697024" cy="6562184"/>
          </a:xfrm>
          <a:prstGeom prst="rect">
            <a:avLst/>
          </a:prstGeom>
        </p:spPr>
      </p:pic>
      <p:sp>
        <p:nvSpPr>
          <p:cNvPr id="4" name="Rectangle 3">
            <a:extLst>
              <a:ext uri="{FF2B5EF4-FFF2-40B4-BE49-F238E27FC236}">
                <a16:creationId xmlns:a16="http://schemas.microsoft.com/office/drawing/2014/main" id="{E296D27F-19E0-40E1-87D4-928B6A6C9489}"/>
              </a:ext>
            </a:extLst>
          </p:cNvPr>
          <p:cNvSpPr/>
          <p:nvPr/>
        </p:nvSpPr>
        <p:spPr>
          <a:xfrm>
            <a:off x="266700" y="1905000"/>
            <a:ext cx="5829300" cy="4762842"/>
          </a:xfrm>
          <a:prstGeom prst="rect">
            <a:avLst/>
          </a:prstGeom>
        </p:spPr>
        <p:txBody>
          <a:bodyPr wrap="square">
            <a:spAutoFit/>
          </a:bodyPr>
          <a:lstStyle/>
          <a:p>
            <a:pPr indent="449580" algn="just">
              <a:spcAft>
                <a:spcPts val="300"/>
              </a:spcAft>
            </a:pPr>
            <a:r>
              <a:rPr lang="fr-FR" sz="2400" b="1" dirty="0">
                <a:solidFill>
                  <a:srgbClr val="000000"/>
                </a:solidFill>
                <a:latin typeface="Arial" panose="020B0604020202020204" pitchFamily="34" charset="0"/>
                <a:ea typeface="Times New Roman" panose="02020603050405020304" pitchFamily="18" charset="0"/>
              </a:rPr>
              <a:t>Zones avec une forte pression de prélèvement</a:t>
            </a:r>
            <a:endParaRPr lang="fr-FR" sz="2400" dirty="0">
              <a:latin typeface="Times New Roman" panose="02020603050405020304" pitchFamily="18" charset="0"/>
              <a:ea typeface="Times New Roman" panose="02020603050405020304" pitchFamily="18" charset="0"/>
            </a:endParaRPr>
          </a:p>
          <a:p>
            <a:pPr marL="450215" algn="just">
              <a:spcBef>
                <a:spcPts val="600"/>
              </a:spcBef>
            </a:pPr>
            <a:r>
              <a:rPr lang="fr-FR" dirty="0">
                <a:solidFill>
                  <a:srgbClr val="000000"/>
                </a:solidFill>
                <a:latin typeface="Arial" panose="020B0604020202020204" pitchFamily="34" charset="0"/>
                <a:ea typeface="Times New Roman" panose="02020603050405020304" pitchFamily="18" charset="0"/>
              </a:rPr>
              <a:t>Déjà fortement prélevées en regard de la disponibilité de la ressource, sont à risque de déficit quantitatif dans le futur. </a:t>
            </a:r>
          </a:p>
          <a:p>
            <a:pPr marL="450215" algn="just">
              <a:spcBef>
                <a:spcPts val="600"/>
              </a:spcBef>
            </a:pPr>
            <a:r>
              <a:rPr lang="fr-FR" b="1" dirty="0">
                <a:solidFill>
                  <a:srgbClr val="000000"/>
                </a:solidFill>
                <a:latin typeface="Arial" panose="020B0604020202020204" pitchFamily="34" charset="0"/>
                <a:ea typeface="Times New Roman" panose="02020603050405020304" pitchFamily="18" charset="0"/>
                <a:sym typeface="Wingdings" panose="05000000000000000000" pitchFamily="2" charset="2"/>
              </a:rPr>
              <a:t> P</a:t>
            </a:r>
            <a:r>
              <a:rPr lang="fr-FR" b="1" dirty="0">
                <a:solidFill>
                  <a:srgbClr val="000000"/>
                </a:solidFill>
                <a:latin typeface="Arial" panose="020B0604020202020204" pitchFamily="34" charset="0"/>
                <a:ea typeface="Times New Roman" panose="02020603050405020304" pitchFamily="18" charset="0"/>
              </a:rPr>
              <a:t>rioritaires pour la mise en place de démarches de </a:t>
            </a:r>
            <a:r>
              <a:rPr lang="fr-FR" b="1" dirty="0">
                <a:solidFill>
                  <a:schemeClr val="accent6"/>
                </a:solidFill>
                <a:latin typeface="Arial" panose="020B0604020202020204" pitchFamily="34" charset="0"/>
                <a:cs typeface="Arial" panose="020B0604020202020204" pitchFamily="34" charset="0"/>
              </a:rPr>
              <a:t>gestion collective de la ressource.</a:t>
            </a:r>
            <a:r>
              <a:rPr lang="fr-FR" sz="2000" b="1" dirty="0">
                <a:solidFill>
                  <a:schemeClr val="accent6"/>
                </a:solidFill>
                <a:latin typeface="Calibri" pitchFamily="34" charset="0"/>
              </a:rPr>
              <a:t> </a:t>
            </a:r>
          </a:p>
          <a:p>
            <a:pPr algn="just">
              <a:spcBef>
                <a:spcPts val="600"/>
              </a:spcBef>
            </a:pPr>
            <a:r>
              <a:rPr lang="fr-FR" sz="1600" b="1" dirty="0">
                <a:solidFill>
                  <a:srgbClr val="000000"/>
                </a:solidFill>
                <a:latin typeface="Arial" panose="020B0604020202020204" pitchFamily="34" charset="0"/>
                <a:ea typeface="Times New Roman" panose="02020603050405020304" pitchFamily="18" charset="0"/>
              </a:rPr>
              <a:t>Zones retenues pour le zonage : </a:t>
            </a:r>
            <a:endParaRPr lang="fr-FR" sz="2400" b="1" dirty="0">
              <a:solidFill>
                <a:srgbClr val="000000"/>
              </a:solidFill>
              <a:latin typeface="Arial" panose="020B0604020202020204" pitchFamily="34" charset="0"/>
              <a:ea typeface="Times New Roman" panose="02020603050405020304" pitchFamily="18" charset="0"/>
            </a:endParaRPr>
          </a:p>
          <a:p>
            <a:pPr marL="342900" indent="-342900" algn="just">
              <a:spcBef>
                <a:spcPts val="600"/>
              </a:spcBef>
              <a:buFont typeface="Arial" panose="020B0604020202020204" pitchFamily="34" charset="0"/>
              <a:buChar char="-"/>
            </a:pPr>
            <a:r>
              <a:rPr lang="fr-FR" dirty="0">
                <a:solidFill>
                  <a:srgbClr val="000000"/>
                </a:solidFill>
                <a:latin typeface="Arial" panose="020B0604020202020204" pitchFamily="34" charset="0"/>
                <a:ea typeface="Times New Roman" panose="02020603050405020304" pitchFamily="18" charset="0"/>
              </a:rPr>
              <a:t>Nappe d’Alsace</a:t>
            </a:r>
            <a:endParaRPr lang="fr-FR" sz="2800" dirty="0">
              <a:solidFill>
                <a:srgbClr val="000000"/>
              </a:solidFill>
              <a:latin typeface="Arial" panose="020B0604020202020204" pitchFamily="34" charset="0"/>
              <a:ea typeface="Times New Roman" panose="02020603050405020304" pitchFamily="18" charset="0"/>
            </a:endParaRPr>
          </a:p>
          <a:p>
            <a:pPr marL="342900" indent="-342900" algn="just">
              <a:spcBef>
                <a:spcPts val="600"/>
              </a:spcBef>
              <a:buFont typeface="Arial" panose="020B0604020202020204" pitchFamily="34" charset="0"/>
              <a:buChar char="-"/>
            </a:pPr>
            <a:r>
              <a:rPr lang="fr-FR" dirty="0">
                <a:solidFill>
                  <a:srgbClr val="000000"/>
                </a:solidFill>
                <a:latin typeface="Arial" panose="020B0604020202020204" pitchFamily="34" charset="0"/>
                <a:ea typeface="Times New Roman" panose="02020603050405020304" pitchFamily="18" charset="0"/>
              </a:rPr>
              <a:t>Bassin de la </a:t>
            </a:r>
            <a:r>
              <a:rPr lang="fr-FR" dirty="0" err="1">
                <a:solidFill>
                  <a:srgbClr val="000000"/>
                </a:solidFill>
                <a:latin typeface="Arial" panose="020B0604020202020204" pitchFamily="34" charset="0"/>
                <a:ea typeface="Times New Roman" panose="02020603050405020304" pitchFamily="18" charset="0"/>
              </a:rPr>
              <a:t>Doller</a:t>
            </a:r>
            <a:endParaRPr lang="fr-FR" dirty="0">
              <a:solidFill>
                <a:srgbClr val="000000"/>
              </a:solidFill>
              <a:latin typeface="Arial" panose="020B0604020202020204" pitchFamily="34" charset="0"/>
              <a:ea typeface="Times New Roman" panose="02020603050405020304" pitchFamily="18" charset="0"/>
            </a:endParaRPr>
          </a:p>
          <a:p>
            <a:pPr marL="342900" indent="-342900" algn="just">
              <a:spcBef>
                <a:spcPts val="600"/>
              </a:spcBef>
              <a:buFont typeface="Arial" panose="020B0604020202020204" pitchFamily="34" charset="0"/>
              <a:buChar char="-"/>
            </a:pPr>
            <a:r>
              <a:rPr lang="fr-FR" altLang="fr-FR" dirty="0">
                <a:solidFill>
                  <a:srgbClr val="000000"/>
                </a:solidFill>
                <a:latin typeface="Arial" panose="020B0604020202020204" pitchFamily="34" charset="0"/>
              </a:rPr>
              <a:t>La Meurthe, la Moselle et leur nappe d’accompagnement</a:t>
            </a:r>
          </a:p>
          <a:p>
            <a:pPr marL="342900" indent="-342900" algn="just">
              <a:spcBef>
                <a:spcPts val="600"/>
              </a:spcBef>
              <a:buFont typeface="Arial" panose="020B0604020202020204" pitchFamily="34" charset="0"/>
              <a:buChar char="-"/>
            </a:pPr>
            <a:r>
              <a:rPr lang="fr-FR" altLang="fr-FR" dirty="0">
                <a:solidFill>
                  <a:srgbClr val="000000"/>
                </a:solidFill>
                <a:latin typeface="Arial" panose="020B0604020202020204" pitchFamily="34" charset="0"/>
              </a:rPr>
              <a:t>Le Rupt de Mad</a:t>
            </a:r>
            <a:endParaRPr lang="fr-FR" sz="2800" dirty="0">
              <a:solidFill>
                <a:srgbClr val="000000"/>
              </a:solidFill>
              <a:latin typeface="Arial" panose="020B0604020202020204" pitchFamily="34" charset="0"/>
              <a:ea typeface="Times New Roman" panose="02020603050405020304" pitchFamily="18" charset="0"/>
            </a:endParaRPr>
          </a:p>
        </p:txBody>
      </p:sp>
      <p:pic>
        <p:nvPicPr>
          <p:cNvPr id="8" name="Image 7">
            <a:extLst>
              <a:ext uri="{FF2B5EF4-FFF2-40B4-BE49-F238E27FC236}">
                <a16:creationId xmlns:a16="http://schemas.microsoft.com/office/drawing/2014/main" id="{1C0B0DC9-32FF-4D0A-9B5B-FEBC6B48F0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822" y="4278089"/>
            <a:ext cx="1222251" cy="1076552"/>
          </a:xfrm>
          <a:prstGeom prst="rect">
            <a:avLst/>
          </a:prstGeom>
        </p:spPr>
      </p:pic>
    </p:spTree>
    <p:extLst>
      <p:ext uri="{BB962C8B-B14F-4D97-AF65-F5344CB8AC3E}">
        <p14:creationId xmlns:p14="http://schemas.microsoft.com/office/powerpoint/2010/main" val="381893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E89B42E-A738-438B-B814-BA422543F6BD}"/>
              </a:ext>
            </a:extLst>
          </p:cNvPr>
          <p:cNvPicPr>
            <a:picLocks noChangeAspect="1"/>
          </p:cNvPicPr>
          <p:nvPr/>
        </p:nvPicPr>
        <p:blipFill rotWithShape="1">
          <a:blip r:embed="rId3"/>
          <a:srcRect l="4037"/>
          <a:stretch/>
        </p:blipFill>
        <p:spPr>
          <a:xfrm>
            <a:off x="5484440" y="502372"/>
            <a:ext cx="6156176" cy="6230845"/>
          </a:xfrm>
          <a:prstGeom prst="rect">
            <a:avLst/>
          </a:prstGeom>
        </p:spPr>
      </p:pic>
      <p:grpSp>
        <p:nvGrpSpPr>
          <p:cNvPr id="14" name="Groupe 13">
            <a:extLst>
              <a:ext uri="{FF2B5EF4-FFF2-40B4-BE49-F238E27FC236}">
                <a16:creationId xmlns:a16="http://schemas.microsoft.com/office/drawing/2014/main" id="{0C6412B8-04A2-4793-A104-BA8688B704A2}"/>
              </a:ext>
            </a:extLst>
          </p:cNvPr>
          <p:cNvGrpSpPr/>
          <p:nvPr/>
        </p:nvGrpSpPr>
        <p:grpSpPr>
          <a:xfrm>
            <a:off x="9098033" y="1341074"/>
            <a:ext cx="2379990" cy="2880456"/>
            <a:chOff x="6574569" y="1412640"/>
            <a:chExt cx="2379990" cy="2880456"/>
          </a:xfrm>
        </p:grpSpPr>
        <p:sp>
          <p:nvSpPr>
            <p:cNvPr id="4" name="ZoneTexte 3">
              <a:extLst>
                <a:ext uri="{FF2B5EF4-FFF2-40B4-BE49-F238E27FC236}">
                  <a16:creationId xmlns:a16="http://schemas.microsoft.com/office/drawing/2014/main" id="{D7EEF284-55EB-48B6-B852-DF6480A01E69}"/>
                </a:ext>
              </a:extLst>
            </p:cNvPr>
            <p:cNvSpPr txBox="1"/>
            <p:nvPr/>
          </p:nvSpPr>
          <p:spPr>
            <a:xfrm>
              <a:off x="6574569" y="1412640"/>
              <a:ext cx="2379990" cy="954107"/>
            </a:xfrm>
            <a:prstGeom prst="rect">
              <a:avLst/>
            </a:prstGeom>
            <a:noFill/>
            <a:ln>
              <a:solidFill>
                <a:srgbClr val="00B0F0"/>
              </a:solidFill>
            </a:ln>
          </p:spPr>
          <p:txBody>
            <a:bodyPr wrap="square" rtlCol="0">
              <a:spAutoFit/>
            </a:bodyPr>
            <a:lstStyle/>
            <a:p>
              <a:r>
                <a:rPr lang="fr-FR" sz="1400" b="1" dirty="0"/>
                <a:t>Pierre percée</a:t>
              </a:r>
            </a:p>
            <a:p>
              <a:r>
                <a:rPr lang="fr-FR" sz="1400" dirty="0"/>
                <a:t>Compensation Cattenom + Soutien d’étiage</a:t>
              </a:r>
            </a:p>
            <a:p>
              <a:r>
                <a:rPr lang="fr-FR" sz="1400" dirty="0"/>
                <a:t>Difficulté de remplissage</a:t>
              </a:r>
            </a:p>
          </p:txBody>
        </p:sp>
        <p:cxnSp>
          <p:nvCxnSpPr>
            <p:cNvPr id="6" name="Connecteur droit avec flèche 5">
              <a:extLst>
                <a:ext uri="{FF2B5EF4-FFF2-40B4-BE49-F238E27FC236}">
                  <a16:creationId xmlns:a16="http://schemas.microsoft.com/office/drawing/2014/main" id="{2F554DA0-93C1-4237-B4EB-7595323FB88F}"/>
                </a:ext>
              </a:extLst>
            </p:cNvPr>
            <p:cNvCxnSpPr/>
            <p:nvPr/>
          </p:nvCxnSpPr>
          <p:spPr>
            <a:xfrm flipH="1">
              <a:off x="6948264" y="2366747"/>
              <a:ext cx="1368152" cy="1926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 name="Groupe 8">
            <a:extLst>
              <a:ext uri="{FF2B5EF4-FFF2-40B4-BE49-F238E27FC236}">
                <a16:creationId xmlns:a16="http://schemas.microsoft.com/office/drawing/2014/main" id="{7DBC58A4-F6E6-442B-A5D6-990CD7884F9C}"/>
              </a:ext>
            </a:extLst>
          </p:cNvPr>
          <p:cNvGrpSpPr/>
          <p:nvPr/>
        </p:nvGrpSpPr>
        <p:grpSpPr>
          <a:xfrm>
            <a:off x="3831232" y="2769974"/>
            <a:ext cx="4455711" cy="2387858"/>
            <a:chOff x="1347725" y="2725459"/>
            <a:chExt cx="4455711" cy="2387858"/>
          </a:xfrm>
        </p:grpSpPr>
        <p:cxnSp>
          <p:nvCxnSpPr>
            <p:cNvPr id="13" name="Connecteur droit avec flèche 12">
              <a:extLst>
                <a:ext uri="{FF2B5EF4-FFF2-40B4-BE49-F238E27FC236}">
                  <a16:creationId xmlns:a16="http://schemas.microsoft.com/office/drawing/2014/main" id="{9B44A9E1-F050-4E62-8753-94B73F85B985}"/>
                </a:ext>
              </a:extLst>
            </p:cNvPr>
            <p:cNvCxnSpPr>
              <a:cxnSpLocks/>
            </p:cNvCxnSpPr>
            <p:nvPr/>
          </p:nvCxnSpPr>
          <p:spPr>
            <a:xfrm flipV="1">
              <a:off x="3707904" y="4005065"/>
              <a:ext cx="1929754" cy="432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207FB821-9CE0-48B2-8844-CD88DBFDA124}"/>
                </a:ext>
              </a:extLst>
            </p:cNvPr>
            <p:cNvCxnSpPr>
              <a:cxnSpLocks/>
            </p:cNvCxnSpPr>
            <p:nvPr/>
          </p:nvCxnSpPr>
          <p:spPr>
            <a:xfrm flipV="1">
              <a:off x="3707904" y="2725459"/>
              <a:ext cx="2095532" cy="155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DBC2C5DE-B2B8-47D6-BBA3-76B313601A20}"/>
                </a:ext>
              </a:extLst>
            </p:cNvPr>
            <p:cNvCxnSpPr>
              <a:cxnSpLocks/>
            </p:cNvCxnSpPr>
            <p:nvPr/>
          </p:nvCxnSpPr>
          <p:spPr>
            <a:xfrm flipV="1">
              <a:off x="3727715" y="3971104"/>
              <a:ext cx="1646314" cy="347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B4726091-FF77-42B7-8360-CAD126B8DCD5}"/>
                </a:ext>
              </a:extLst>
            </p:cNvPr>
            <p:cNvSpPr txBox="1"/>
            <p:nvPr/>
          </p:nvSpPr>
          <p:spPr>
            <a:xfrm>
              <a:off x="1347725" y="4159210"/>
              <a:ext cx="2379990" cy="954107"/>
            </a:xfrm>
            <a:prstGeom prst="rect">
              <a:avLst/>
            </a:prstGeom>
            <a:noFill/>
            <a:ln>
              <a:solidFill>
                <a:srgbClr val="00B0F0"/>
              </a:solidFill>
            </a:ln>
          </p:spPr>
          <p:txBody>
            <a:bodyPr wrap="square" rtlCol="0">
              <a:spAutoFit/>
            </a:bodyPr>
            <a:lstStyle/>
            <a:p>
              <a:r>
                <a:rPr lang="fr-FR" sz="1400" b="1" dirty="0"/>
                <a:t>AEP</a:t>
              </a:r>
            </a:p>
            <a:p>
              <a:r>
                <a:rPr lang="fr-FR" sz="1400" dirty="0"/>
                <a:t>Metz</a:t>
              </a:r>
            </a:p>
            <a:p>
              <a:r>
                <a:rPr lang="fr-FR" sz="1400" dirty="0"/>
                <a:t>Toul</a:t>
              </a:r>
            </a:p>
            <a:p>
              <a:r>
                <a:rPr lang="fr-FR" sz="1400" dirty="0"/>
                <a:t>Nancy…</a:t>
              </a:r>
            </a:p>
          </p:txBody>
        </p:sp>
      </p:grpSp>
      <p:pic>
        <p:nvPicPr>
          <p:cNvPr id="15" name="Graphique 14" descr="Évier">
            <a:extLst>
              <a:ext uri="{FF2B5EF4-FFF2-40B4-BE49-F238E27FC236}">
                <a16:creationId xmlns:a16="http://schemas.microsoft.com/office/drawing/2014/main" id="{FFE09142-8C56-4464-8F1D-49333B07006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51096" y="2636953"/>
            <a:ext cx="185706" cy="185706"/>
          </a:xfrm>
          <a:prstGeom prst="rect">
            <a:avLst/>
          </a:prstGeom>
        </p:spPr>
      </p:pic>
      <p:pic>
        <p:nvPicPr>
          <p:cNvPr id="23" name="Graphique 22" descr="Évier">
            <a:extLst>
              <a:ext uri="{FF2B5EF4-FFF2-40B4-BE49-F238E27FC236}">
                <a16:creationId xmlns:a16="http://schemas.microsoft.com/office/drawing/2014/main" id="{BD714C5E-4C81-4318-BD6A-74700EE5D89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85782" y="3886968"/>
            <a:ext cx="185706" cy="185706"/>
          </a:xfrm>
          <a:prstGeom prst="rect">
            <a:avLst/>
          </a:prstGeom>
        </p:spPr>
      </p:pic>
      <p:pic>
        <p:nvPicPr>
          <p:cNvPr id="24" name="Graphique 23" descr="Évier">
            <a:extLst>
              <a:ext uri="{FF2B5EF4-FFF2-40B4-BE49-F238E27FC236}">
                <a16:creationId xmlns:a16="http://schemas.microsoft.com/office/drawing/2014/main" id="{D0F56B25-BC5C-4C9B-83A9-E32944EC67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72757" y="3844290"/>
            <a:ext cx="185706" cy="185706"/>
          </a:xfrm>
          <a:prstGeom prst="rect">
            <a:avLst/>
          </a:prstGeom>
        </p:spPr>
      </p:pic>
      <p:pic>
        <p:nvPicPr>
          <p:cNvPr id="22" name="Graphique 21" descr="Usine">
            <a:extLst>
              <a:ext uri="{FF2B5EF4-FFF2-40B4-BE49-F238E27FC236}">
                <a16:creationId xmlns:a16="http://schemas.microsoft.com/office/drawing/2014/main" id="{833EC4D6-EADA-46E0-A975-57DA5E8ECFA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93413" y="3948581"/>
            <a:ext cx="185706" cy="185706"/>
          </a:xfrm>
          <a:prstGeom prst="rect">
            <a:avLst/>
          </a:prstGeom>
        </p:spPr>
      </p:pic>
      <p:grpSp>
        <p:nvGrpSpPr>
          <p:cNvPr id="28" name="Groupe 27">
            <a:extLst>
              <a:ext uri="{FF2B5EF4-FFF2-40B4-BE49-F238E27FC236}">
                <a16:creationId xmlns:a16="http://schemas.microsoft.com/office/drawing/2014/main" id="{ED763753-8039-4129-8A06-6AE2A3AF0B3D}"/>
              </a:ext>
            </a:extLst>
          </p:cNvPr>
          <p:cNvGrpSpPr/>
          <p:nvPr/>
        </p:nvGrpSpPr>
        <p:grpSpPr>
          <a:xfrm>
            <a:off x="8336029" y="1897496"/>
            <a:ext cx="281821" cy="328207"/>
            <a:chOff x="1226662" y="2822659"/>
            <a:chExt cx="281821" cy="328207"/>
          </a:xfrm>
        </p:grpSpPr>
        <p:sp>
          <p:nvSpPr>
            <p:cNvPr id="26" name="Trapèze 25">
              <a:extLst>
                <a:ext uri="{FF2B5EF4-FFF2-40B4-BE49-F238E27FC236}">
                  <a16:creationId xmlns:a16="http://schemas.microsoft.com/office/drawing/2014/main" id="{CDE6A6AE-2C7F-4216-BC47-99A5E376DF7A}"/>
                </a:ext>
              </a:extLst>
            </p:cNvPr>
            <p:cNvSpPr/>
            <p:nvPr/>
          </p:nvSpPr>
          <p:spPr>
            <a:xfrm>
              <a:off x="1260569" y="3006850"/>
              <a:ext cx="132357" cy="144016"/>
            </a:xfrm>
            <a:prstGeom prst="trapezoi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Nuage 26">
              <a:extLst>
                <a:ext uri="{FF2B5EF4-FFF2-40B4-BE49-F238E27FC236}">
                  <a16:creationId xmlns:a16="http://schemas.microsoft.com/office/drawing/2014/main" id="{3F1B49DE-B1E9-4705-9FF6-814DF123696A}"/>
                </a:ext>
              </a:extLst>
            </p:cNvPr>
            <p:cNvSpPr/>
            <p:nvPr/>
          </p:nvSpPr>
          <p:spPr>
            <a:xfrm>
              <a:off x="1226662" y="2822659"/>
              <a:ext cx="281821" cy="144016"/>
            </a:xfrm>
            <a:prstGeom prst="cloud">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e 11">
            <a:extLst>
              <a:ext uri="{FF2B5EF4-FFF2-40B4-BE49-F238E27FC236}">
                <a16:creationId xmlns:a16="http://schemas.microsoft.com/office/drawing/2014/main" id="{C0071A85-F860-48D1-8508-0EA2C2925B63}"/>
              </a:ext>
            </a:extLst>
          </p:cNvPr>
          <p:cNvGrpSpPr/>
          <p:nvPr/>
        </p:nvGrpSpPr>
        <p:grpSpPr>
          <a:xfrm>
            <a:off x="6724547" y="675438"/>
            <a:ext cx="2379990" cy="1501834"/>
            <a:chOff x="4184034" y="675438"/>
            <a:chExt cx="2379990" cy="1501834"/>
          </a:xfrm>
        </p:grpSpPr>
        <p:cxnSp>
          <p:nvCxnSpPr>
            <p:cNvPr id="36" name="Connecteur droit avec flèche 35">
              <a:extLst>
                <a:ext uri="{FF2B5EF4-FFF2-40B4-BE49-F238E27FC236}">
                  <a16:creationId xmlns:a16="http://schemas.microsoft.com/office/drawing/2014/main" id="{2534DD33-6C62-4B50-BB12-B0BDEFC9BB94}"/>
                </a:ext>
              </a:extLst>
            </p:cNvPr>
            <p:cNvCxnSpPr>
              <a:cxnSpLocks/>
            </p:cNvCxnSpPr>
            <p:nvPr/>
          </p:nvCxnSpPr>
          <p:spPr>
            <a:xfrm>
              <a:off x="5246597" y="1196280"/>
              <a:ext cx="491525" cy="980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28199E1A-F3B6-4700-A058-2228FF800C7B}"/>
                </a:ext>
              </a:extLst>
            </p:cNvPr>
            <p:cNvSpPr txBox="1"/>
            <p:nvPr/>
          </p:nvSpPr>
          <p:spPr>
            <a:xfrm>
              <a:off x="4184034" y="675438"/>
              <a:ext cx="2379990" cy="523220"/>
            </a:xfrm>
            <a:prstGeom prst="rect">
              <a:avLst/>
            </a:prstGeom>
            <a:noFill/>
            <a:ln>
              <a:solidFill>
                <a:srgbClr val="00B0F0"/>
              </a:solidFill>
            </a:ln>
          </p:spPr>
          <p:txBody>
            <a:bodyPr wrap="square" rtlCol="0">
              <a:spAutoFit/>
            </a:bodyPr>
            <a:lstStyle/>
            <a:p>
              <a:r>
                <a:rPr lang="fr-FR" sz="1400" b="1" dirty="0"/>
                <a:t>Cattenom</a:t>
              </a:r>
            </a:p>
            <a:p>
              <a:r>
                <a:rPr lang="fr-FR" sz="1400" dirty="0"/>
                <a:t>3m</a:t>
              </a:r>
              <a:r>
                <a:rPr lang="fr-FR" sz="1400" baseline="30000" dirty="0"/>
                <a:t>3</a:t>
              </a:r>
              <a:r>
                <a:rPr lang="fr-FR" sz="1400" dirty="0"/>
                <a:t>/s évaporé</a:t>
              </a:r>
            </a:p>
          </p:txBody>
        </p:sp>
      </p:grpSp>
      <p:grpSp>
        <p:nvGrpSpPr>
          <p:cNvPr id="30" name="Groupe 29">
            <a:extLst>
              <a:ext uri="{FF2B5EF4-FFF2-40B4-BE49-F238E27FC236}">
                <a16:creationId xmlns:a16="http://schemas.microsoft.com/office/drawing/2014/main" id="{C38D5CDF-7382-4884-B01B-5BD5B93864D8}"/>
              </a:ext>
            </a:extLst>
          </p:cNvPr>
          <p:cNvGrpSpPr/>
          <p:nvPr/>
        </p:nvGrpSpPr>
        <p:grpSpPr>
          <a:xfrm>
            <a:off x="7149921" y="3799792"/>
            <a:ext cx="2154566" cy="3049612"/>
            <a:chOff x="7149921" y="3799792"/>
            <a:chExt cx="2154566" cy="3049612"/>
          </a:xfrm>
        </p:grpSpPr>
        <p:pic>
          <p:nvPicPr>
            <p:cNvPr id="42" name="Graphique 41" descr="Remorqueur">
              <a:extLst>
                <a:ext uri="{FF2B5EF4-FFF2-40B4-BE49-F238E27FC236}">
                  <a16:creationId xmlns:a16="http://schemas.microsoft.com/office/drawing/2014/main" id="{DDCF0703-3E63-43EB-A5F0-FC4214BCCF4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98328" y="3799792"/>
              <a:ext cx="219522" cy="219522"/>
            </a:xfrm>
            <a:prstGeom prst="rect">
              <a:avLst/>
            </a:prstGeom>
          </p:spPr>
        </p:pic>
        <p:pic>
          <p:nvPicPr>
            <p:cNvPr id="43" name="Graphique 42" descr="Remorqueur">
              <a:extLst>
                <a:ext uri="{FF2B5EF4-FFF2-40B4-BE49-F238E27FC236}">
                  <a16:creationId xmlns:a16="http://schemas.microsoft.com/office/drawing/2014/main" id="{8A31271B-4FAC-4351-B6D7-30064888854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00261" y="4880137"/>
              <a:ext cx="233181" cy="233181"/>
            </a:xfrm>
            <a:prstGeom prst="rect">
              <a:avLst/>
            </a:prstGeom>
          </p:spPr>
        </p:pic>
        <p:pic>
          <p:nvPicPr>
            <p:cNvPr id="44" name="Graphique 43" descr="Remorqueur">
              <a:extLst>
                <a:ext uri="{FF2B5EF4-FFF2-40B4-BE49-F238E27FC236}">
                  <a16:creationId xmlns:a16="http://schemas.microsoft.com/office/drawing/2014/main" id="{1BCD0DAB-32D7-4BFB-8D3C-633A132CA0D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62529" y="4508506"/>
              <a:ext cx="233181" cy="233181"/>
            </a:xfrm>
            <a:prstGeom prst="rect">
              <a:avLst/>
            </a:prstGeom>
          </p:spPr>
        </p:pic>
        <p:cxnSp>
          <p:nvCxnSpPr>
            <p:cNvPr id="45" name="Connecteur droit avec flèche 44">
              <a:extLst>
                <a:ext uri="{FF2B5EF4-FFF2-40B4-BE49-F238E27FC236}">
                  <a16:creationId xmlns:a16="http://schemas.microsoft.com/office/drawing/2014/main" id="{2A452F75-9169-42A2-9043-C31CB2BD631A}"/>
                </a:ext>
              </a:extLst>
            </p:cNvPr>
            <p:cNvCxnSpPr>
              <a:cxnSpLocks/>
            </p:cNvCxnSpPr>
            <p:nvPr/>
          </p:nvCxnSpPr>
          <p:spPr>
            <a:xfrm flipV="1">
              <a:off x="8426931" y="5123889"/>
              <a:ext cx="409054" cy="562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EBE14AE7-0BA3-4FED-AB38-1CB76FC8C2A9}"/>
                </a:ext>
              </a:extLst>
            </p:cNvPr>
            <p:cNvCxnSpPr>
              <a:cxnSpLocks/>
            </p:cNvCxnSpPr>
            <p:nvPr/>
          </p:nvCxnSpPr>
          <p:spPr>
            <a:xfrm flipV="1">
              <a:off x="8331756" y="4741687"/>
              <a:ext cx="305075" cy="1012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DB815D48-260A-4834-9767-E6B45B0932AF}"/>
                </a:ext>
              </a:extLst>
            </p:cNvPr>
            <p:cNvCxnSpPr>
              <a:cxnSpLocks/>
            </p:cNvCxnSpPr>
            <p:nvPr/>
          </p:nvCxnSpPr>
          <p:spPr>
            <a:xfrm flipV="1">
              <a:off x="7977279" y="4063957"/>
              <a:ext cx="458835" cy="1708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ZoneTexte 51">
              <a:extLst>
                <a:ext uri="{FF2B5EF4-FFF2-40B4-BE49-F238E27FC236}">
                  <a16:creationId xmlns:a16="http://schemas.microsoft.com/office/drawing/2014/main" id="{F9044DBF-82C0-4D8A-9260-29D87CE334AB}"/>
                </a:ext>
              </a:extLst>
            </p:cNvPr>
            <p:cNvSpPr txBox="1"/>
            <p:nvPr/>
          </p:nvSpPr>
          <p:spPr>
            <a:xfrm>
              <a:off x="7149921" y="5679853"/>
              <a:ext cx="2154566" cy="1169551"/>
            </a:xfrm>
            <a:prstGeom prst="rect">
              <a:avLst/>
            </a:prstGeom>
            <a:solidFill>
              <a:schemeClr val="bg1"/>
            </a:solidFill>
            <a:ln>
              <a:solidFill>
                <a:srgbClr val="00B0F0"/>
              </a:solidFill>
            </a:ln>
          </p:spPr>
          <p:txBody>
            <a:bodyPr wrap="square" rtlCol="0">
              <a:spAutoFit/>
            </a:bodyPr>
            <a:lstStyle/>
            <a:p>
              <a:r>
                <a:rPr lang="fr-FR" sz="1400" b="1" dirty="0"/>
                <a:t>Canaux</a:t>
              </a:r>
            </a:p>
            <a:p>
              <a:r>
                <a:rPr lang="fr-FR" sz="1400" dirty="0"/>
                <a:t>Prélèvements dans la Moselle et la Meurthe pour l’alimentation des canaux</a:t>
              </a:r>
            </a:p>
          </p:txBody>
        </p:sp>
      </p:grpSp>
      <p:sp>
        <p:nvSpPr>
          <p:cNvPr id="92" name="CustomShape 3"/>
          <p:cNvSpPr/>
          <p:nvPr/>
        </p:nvSpPr>
        <p:spPr>
          <a:xfrm>
            <a:off x="1214124" y="203389"/>
            <a:ext cx="3361131" cy="5256360"/>
          </a:xfrm>
          <a:prstGeom prst="rect">
            <a:avLst/>
          </a:prstGeom>
          <a:noFill/>
          <a:ln>
            <a:noFill/>
          </a:ln>
        </p:spPr>
        <p:style>
          <a:lnRef idx="0">
            <a:scrgbClr r="0" g="0" b="0"/>
          </a:lnRef>
          <a:fillRef idx="0">
            <a:scrgbClr r="0" g="0" b="0"/>
          </a:fillRef>
          <a:effectRef idx="0">
            <a:scrgbClr r="0" g="0" b="0"/>
          </a:effectRef>
          <a:fontRef idx="minor"/>
        </p:style>
        <p:txBody>
          <a:bodyPr/>
          <a:lstStyle/>
          <a:p>
            <a:pPr marL="360">
              <a:buClr>
                <a:srgbClr val="0BD0D9"/>
              </a:buClr>
              <a:buSzPct val="95000"/>
            </a:pPr>
            <a:r>
              <a:rPr lang="fr-FR" sz="2700" b="1" dirty="0">
                <a:latin typeface="+mj-lt"/>
                <a:ea typeface="+mj-ea"/>
                <a:cs typeface="+mj-cs"/>
              </a:rPr>
              <a:t>Moselle et Meurthe</a:t>
            </a:r>
          </a:p>
          <a:p>
            <a:pPr marL="360">
              <a:buClr>
                <a:srgbClr val="0BD0D9"/>
              </a:buClr>
              <a:buSzPct val="95000"/>
            </a:pPr>
            <a:endParaRPr lang="fr-FR" sz="2000" b="1" spc="-1" dirty="0">
              <a:solidFill>
                <a:srgbClr val="000000"/>
              </a:solidFill>
              <a:uFill>
                <a:solidFill>
                  <a:srgbClr val="FFFFFF"/>
                </a:solidFill>
              </a:uFill>
              <a:latin typeface="+mj-lt"/>
              <a:ea typeface="+mj-ea"/>
              <a:cs typeface="+mj-cs"/>
            </a:endParaRPr>
          </a:p>
          <a:p>
            <a:pPr marL="360">
              <a:buClr>
                <a:srgbClr val="0BD0D9"/>
              </a:buClr>
              <a:buSzPct val="95000"/>
            </a:pPr>
            <a:endParaRPr lang="fr-FR" sz="2000" b="1" spc="-1" dirty="0">
              <a:solidFill>
                <a:srgbClr val="000000"/>
              </a:solidFill>
              <a:uFill>
                <a:solidFill>
                  <a:srgbClr val="FFFFFF"/>
                </a:solidFill>
              </a:uFill>
              <a:latin typeface="+mj-lt"/>
              <a:ea typeface="+mj-ea"/>
              <a:cs typeface="+mj-cs"/>
            </a:endParaRPr>
          </a:p>
          <a:p>
            <a:pPr marL="360">
              <a:buClr>
                <a:srgbClr val="0BD0D9"/>
              </a:buClr>
              <a:buSzPct val="95000"/>
            </a:pPr>
            <a:r>
              <a:rPr lang="fr-FR" sz="2000" b="1" spc="-1" dirty="0">
                <a:solidFill>
                  <a:srgbClr val="000000"/>
                </a:solidFill>
                <a:uFill>
                  <a:solidFill>
                    <a:srgbClr val="FFFFFF"/>
                  </a:solidFill>
                </a:uFill>
                <a:latin typeface="+mj-lt"/>
                <a:ea typeface="+mj-ea"/>
                <a:cs typeface="+mj-cs"/>
              </a:rPr>
              <a:t>- Des enjeux multiples</a:t>
            </a:r>
          </a:p>
        </p:txBody>
      </p:sp>
      <p:grpSp>
        <p:nvGrpSpPr>
          <p:cNvPr id="18" name="Groupe 17">
            <a:extLst>
              <a:ext uri="{FF2B5EF4-FFF2-40B4-BE49-F238E27FC236}">
                <a16:creationId xmlns:a16="http://schemas.microsoft.com/office/drawing/2014/main" id="{94C6A37B-F3A4-4632-999B-8F919A68D9BB}"/>
              </a:ext>
            </a:extLst>
          </p:cNvPr>
          <p:cNvGrpSpPr/>
          <p:nvPr/>
        </p:nvGrpSpPr>
        <p:grpSpPr>
          <a:xfrm>
            <a:off x="3693465" y="2354262"/>
            <a:ext cx="4557632" cy="1699337"/>
            <a:chOff x="929852" y="2292246"/>
            <a:chExt cx="4865663" cy="1798245"/>
          </a:xfrm>
        </p:grpSpPr>
        <p:sp>
          <p:nvSpPr>
            <p:cNvPr id="35" name="ZoneTexte 34">
              <a:extLst>
                <a:ext uri="{FF2B5EF4-FFF2-40B4-BE49-F238E27FC236}">
                  <a16:creationId xmlns:a16="http://schemas.microsoft.com/office/drawing/2014/main" id="{D77A507C-E37A-4885-9299-71C55AF7457C}"/>
                </a:ext>
              </a:extLst>
            </p:cNvPr>
            <p:cNvSpPr txBox="1"/>
            <p:nvPr/>
          </p:nvSpPr>
          <p:spPr>
            <a:xfrm>
              <a:off x="929852" y="2852867"/>
              <a:ext cx="2792019" cy="1237624"/>
            </a:xfrm>
            <a:prstGeom prst="rect">
              <a:avLst/>
            </a:prstGeom>
            <a:noFill/>
            <a:ln>
              <a:solidFill>
                <a:srgbClr val="00B0F0"/>
              </a:solidFill>
            </a:ln>
          </p:spPr>
          <p:txBody>
            <a:bodyPr wrap="square" rtlCol="0">
              <a:spAutoFit/>
            </a:bodyPr>
            <a:lstStyle/>
            <a:p>
              <a:r>
                <a:rPr lang="fr-FR" sz="1400" b="1" dirty="0"/>
                <a:t>Moselle à Uckange</a:t>
              </a:r>
            </a:p>
            <a:p>
              <a:r>
                <a:rPr lang="fr-FR" sz="1400" dirty="0"/>
                <a:t>VCN3 : 10,7 m</a:t>
              </a:r>
              <a:r>
                <a:rPr lang="fr-FR" sz="1400" baseline="30000" dirty="0"/>
                <a:t>3</a:t>
              </a:r>
              <a:r>
                <a:rPr lang="fr-FR" sz="1400" dirty="0"/>
                <a:t>/s le 11/08/2020,</a:t>
              </a:r>
            </a:p>
            <a:p>
              <a:r>
                <a:rPr lang="fr-FR" sz="1400" dirty="0"/>
                <a:t>9,6 m</a:t>
              </a:r>
              <a:r>
                <a:rPr lang="fr-FR" sz="1400" baseline="30000" dirty="0"/>
                <a:t>3</a:t>
              </a:r>
              <a:r>
                <a:rPr lang="fr-FR" sz="1400" dirty="0"/>
                <a:t>/s le 28/08/2022 plus bas débits jamais observés (suivi depuis 1981)</a:t>
              </a:r>
            </a:p>
          </p:txBody>
        </p:sp>
        <p:cxnSp>
          <p:nvCxnSpPr>
            <p:cNvPr id="33" name="Connecteur droit avec flèche 32">
              <a:extLst>
                <a:ext uri="{FF2B5EF4-FFF2-40B4-BE49-F238E27FC236}">
                  <a16:creationId xmlns:a16="http://schemas.microsoft.com/office/drawing/2014/main" id="{12CC0332-8355-434A-BC9C-577B8FBF251D}"/>
                </a:ext>
              </a:extLst>
            </p:cNvPr>
            <p:cNvCxnSpPr>
              <a:cxnSpLocks/>
            </p:cNvCxnSpPr>
            <p:nvPr/>
          </p:nvCxnSpPr>
          <p:spPr>
            <a:xfrm flipV="1">
              <a:off x="3735337" y="2292246"/>
              <a:ext cx="2060178" cy="697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6A0FE75F-903A-4D77-975D-952EBDCC1D6C}"/>
              </a:ext>
            </a:extLst>
          </p:cNvPr>
          <p:cNvSpPr/>
          <p:nvPr/>
        </p:nvSpPr>
        <p:spPr>
          <a:xfrm>
            <a:off x="1181721" y="1713058"/>
            <a:ext cx="4163589" cy="923330"/>
          </a:xfrm>
          <a:prstGeom prst="rect">
            <a:avLst/>
          </a:prstGeom>
        </p:spPr>
        <p:txBody>
          <a:bodyPr wrap="square">
            <a:spAutoFit/>
          </a:bodyPr>
          <a:lstStyle/>
          <a:p>
            <a:pPr marL="360">
              <a:buClr>
                <a:srgbClr val="0BD0D9"/>
              </a:buClr>
              <a:buSzPct val="95000"/>
            </a:pPr>
            <a:r>
              <a:rPr lang="fr-FR" b="1" spc="-1" dirty="0">
                <a:solidFill>
                  <a:srgbClr val="000000"/>
                </a:solidFill>
                <a:uFill>
                  <a:solidFill>
                    <a:srgbClr val="FFFFFF"/>
                  </a:solidFill>
                </a:uFill>
              </a:rPr>
              <a:t>- Des tensions de plus en plus sévères attendues en période d’étiage pour un futur proche </a:t>
            </a:r>
            <a:endParaRPr lang="fr-FR" sz="2000" spc="-1" dirty="0">
              <a:solidFill>
                <a:srgbClr val="000000"/>
              </a:solidFill>
              <a:uFill>
                <a:solidFill>
                  <a:srgbClr val="FFFFFF"/>
                </a:solidFill>
              </a:uFill>
              <a:latin typeface="Arial"/>
            </a:endParaRPr>
          </a:p>
        </p:txBody>
      </p:sp>
      <p:grpSp>
        <p:nvGrpSpPr>
          <p:cNvPr id="40" name="Groupe 39">
            <a:extLst>
              <a:ext uri="{FF2B5EF4-FFF2-40B4-BE49-F238E27FC236}">
                <a16:creationId xmlns:a16="http://schemas.microsoft.com/office/drawing/2014/main" id="{7389F76C-5DD8-4CB0-B89B-8F79CD4CFD34}"/>
              </a:ext>
            </a:extLst>
          </p:cNvPr>
          <p:cNvGrpSpPr/>
          <p:nvPr/>
        </p:nvGrpSpPr>
        <p:grpSpPr>
          <a:xfrm>
            <a:off x="9389977" y="4008186"/>
            <a:ext cx="2289877" cy="2070602"/>
            <a:chOff x="6804248" y="3724589"/>
            <a:chExt cx="2289877" cy="2070602"/>
          </a:xfrm>
        </p:grpSpPr>
        <p:sp>
          <p:nvSpPr>
            <p:cNvPr id="51" name="ZoneTexte 50">
              <a:extLst>
                <a:ext uri="{FF2B5EF4-FFF2-40B4-BE49-F238E27FC236}">
                  <a16:creationId xmlns:a16="http://schemas.microsoft.com/office/drawing/2014/main" id="{1E1DF3E3-CCBE-409E-988D-2764F28E6A10}"/>
                </a:ext>
              </a:extLst>
            </p:cNvPr>
            <p:cNvSpPr txBox="1"/>
            <p:nvPr/>
          </p:nvSpPr>
          <p:spPr>
            <a:xfrm>
              <a:off x="7538707" y="3724589"/>
              <a:ext cx="1555418" cy="830997"/>
            </a:xfrm>
            <a:prstGeom prst="rect">
              <a:avLst/>
            </a:prstGeom>
            <a:solidFill>
              <a:schemeClr val="bg1"/>
            </a:solidFill>
            <a:ln>
              <a:noFill/>
            </a:ln>
          </p:spPr>
          <p:txBody>
            <a:bodyPr wrap="square" rtlCol="0">
              <a:spAutoFit/>
            </a:bodyPr>
            <a:lstStyle/>
            <a:p>
              <a:r>
                <a:rPr lang="fr-FR" sz="1200" b="1" dirty="0">
                  <a:solidFill>
                    <a:schemeClr val="accent2">
                      <a:lumMod val="75000"/>
                    </a:schemeClr>
                  </a:solidFill>
                </a:rPr>
                <a:t>Forte baisse des débits d’étiage des cours d’eau vosgiens, jusqu’à -40%</a:t>
              </a:r>
              <a:endParaRPr lang="fr-FR" sz="1200" dirty="0">
                <a:solidFill>
                  <a:schemeClr val="accent2">
                    <a:lumMod val="75000"/>
                  </a:schemeClr>
                </a:solidFill>
              </a:endParaRPr>
            </a:p>
          </p:txBody>
        </p:sp>
        <p:sp>
          <p:nvSpPr>
            <p:cNvPr id="39" name="Ellipse 38">
              <a:extLst>
                <a:ext uri="{FF2B5EF4-FFF2-40B4-BE49-F238E27FC236}">
                  <a16:creationId xmlns:a16="http://schemas.microsoft.com/office/drawing/2014/main" id="{6EC332D5-46E2-4BFD-BCF5-306BB242B38B}"/>
                </a:ext>
              </a:extLst>
            </p:cNvPr>
            <p:cNvSpPr/>
            <p:nvPr/>
          </p:nvSpPr>
          <p:spPr>
            <a:xfrm>
              <a:off x="6804248" y="4134287"/>
              <a:ext cx="833508" cy="1660904"/>
            </a:xfrm>
            <a:prstGeom prst="ellipse">
              <a:avLst/>
            </a:prstGeom>
            <a:noFill/>
            <a:ln>
              <a:solidFill>
                <a:schemeClr val="accent2">
                  <a:lumMod val="60000"/>
                  <a:lumOff val="40000"/>
                  <a:alpha val="42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a:extLst>
              <a:ext uri="{FF2B5EF4-FFF2-40B4-BE49-F238E27FC236}">
                <a16:creationId xmlns:a16="http://schemas.microsoft.com/office/drawing/2014/main" id="{EA30C825-7AE8-4D8F-BC1E-C265DD153DFF}"/>
              </a:ext>
            </a:extLst>
          </p:cNvPr>
          <p:cNvGrpSpPr/>
          <p:nvPr/>
        </p:nvGrpSpPr>
        <p:grpSpPr>
          <a:xfrm>
            <a:off x="6206429" y="1211458"/>
            <a:ext cx="2182435" cy="1684143"/>
            <a:chOff x="3665915" y="1211457"/>
            <a:chExt cx="2182435" cy="1684143"/>
          </a:xfrm>
        </p:grpSpPr>
        <p:sp>
          <p:nvSpPr>
            <p:cNvPr id="29" name="ZoneTexte 28">
              <a:extLst>
                <a:ext uri="{FF2B5EF4-FFF2-40B4-BE49-F238E27FC236}">
                  <a16:creationId xmlns:a16="http://schemas.microsoft.com/office/drawing/2014/main" id="{1FC0ADDB-2F8B-42FD-84F5-5AA4309A6245}"/>
                </a:ext>
              </a:extLst>
            </p:cNvPr>
            <p:cNvSpPr txBox="1"/>
            <p:nvPr/>
          </p:nvSpPr>
          <p:spPr>
            <a:xfrm>
              <a:off x="3665915" y="1211457"/>
              <a:ext cx="1447861" cy="1384995"/>
            </a:xfrm>
            <a:prstGeom prst="rect">
              <a:avLst/>
            </a:prstGeom>
            <a:solidFill>
              <a:schemeClr val="bg1"/>
            </a:solidFill>
            <a:ln>
              <a:noFill/>
            </a:ln>
          </p:spPr>
          <p:txBody>
            <a:bodyPr wrap="square" rtlCol="0">
              <a:spAutoFit/>
            </a:bodyPr>
            <a:lstStyle/>
            <a:p>
              <a:r>
                <a:rPr lang="fr-FR" sz="1400" b="1" dirty="0">
                  <a:solidFill>
                    <a:schemeClr val="accent3">
                      <a:lumMod val="75000"/>
                    </a:schemeClr>
                  </a:solidFill>
                </a:rPr>
                <a:t>Bassin ferrifère</a:t>
              </a:r>
            </a:p>
            <a:p>
              <a:r>
                <a:rPr lang="fr-FR" sz="1400" dirty="0">
                  <a:solidFill>
                    <a:schemeClr val="accent3">
                      <a:lumMod val="75000"/>
                    </a:schemeClr>
                  </a:solidFill>
                </a:rPr>
                <a:t>Une ressource abondante et de bonne qualité à préserver pour le futur</a:t>
              </a:r>
            </a:p>
          </p:txBody>
        </p:sp>
        <p:sp>
          <p:nvSpPr>
            <p:cNvPr id="5" name="Forme libre : forme 4">
              <a:extLst>
                <a:ext uri="{FF2B5EF4-FFF2-40B4-BE49-F238E27FC236}">
                  <a16:creationId xmlns:a16="http://schemas.microsoft.com/office/drawing/2014/main" id="{84C1D7C5-9230-400A-97BD-0F5063A75145}"/>
                </a:ext>
              </a:extLst>
            </p:cNvPr>
            <p:cNvSpPr/>
            <p:nvPr/>
          </p:nvSpPr>
          <p:spPr>
            <a:xfrm>
              <a:off x="4953000" y="1962150"/>
              <a:ext cx="895350" cy="933450"/>
            </a:xfrm>
            <a:custGeom>
              <a:avLst/>
              <a:gdLst>
                <a:gd name="connsiteX0" fmla="*/ 114300 w 895350"/>
                <a:gd name="connsiteY0" fmla="*/ 0 h 933450"/>
                <a:gd name="connsiteX1" fmla="*/ 95250 w 895350"/>
                <a:gd name="connsiteY1" fmla="*/ 104775 h 933450"/>
                <a:gd name="connsiteX2" fmla="*/ 285750 w 895350"/>
                <a:gd name="connsiteY2" fmla="*/ 171450 h 933450"/>
                <a:gd name="connsiteX3" fmla="*/ 323850 w 895350"/>
                <a:gd name="connsiteY3" fmla="*/ 352425 h 933450"/>
                <a:gd name="connsiteX4" fmla="*/ 219075 w 895350"/>
                <a:gd name="connsiteY4" fmla="*/ 323850 h 933450"/>
                <a:gd name="connsiteX5" fmla="*/ 123825 w 895350"/>
                <a:gd name="connsiteY5" fmla="*/ 276225 h 933450"/>
                <a:gd name="connsiteX6" fmla="*/ 57150 w 895350"/>
                <a:gd name="connsiteY6" fmla="*/ 323850 h 933450"/>
                <a:gd name="connsiteX7" fmla="*/ 0 w 895350"/>
                <a:gd name="connsiteY7" fmla="*/ 495300 h 933450"/>
                <a:gd name="connsiteX8" fmla="*/ 38100 w 895350"/>
                <a:gd name="connsiteY8" fmla="*/ 542925 h 933450"/>
                <a:gd name="connsiteX9" fmla="*/ 0 w 895350"/>
                <a:gd name="connsiteY9" fmla="*/ 600075 h 933450"/>
                <a:gd name="connsiteX10" fmla="*/ 76200 w 895350"/>
                <a:gd name="connsiteY10" fmla="*/ 685800 h 933450"/>
                <a:gd name="connsiteX11" fmla="*/ 123825 w 895350"/>
                <a:gd name="connsiteY11" fmla="*/ 781050 h 933450"/>
                <a:gd name="connsiteX12" fmla="*/ 171450 w 895350"/>
                <a:gd name="connsiteY12" fmla="*/ 790575 h 933450"/>
                <a:gd name="connsiteX13" fmla="*/ 419100 w 895350"/>
                <a:gd name="connsiteY13" fmla="*/ 723900 h 933450"/>
                <a:gd name="connsiteX14" fmla="*/ 428625 w 895350"/>
                <a:gd name="connsiteY14" fmla="*/ 742950 h 933450"/>
                <a:gd name="connsiteX15" fmla="*/ 495300 w 895350"/>
                <a:gd name="connsiteY15" fmla="*/ 876300 h 933450"/>
                <a:gd name="connsiteX16" fmla="*/ 619125 w 895350"/>
                <a:gd name="connsiteY16" fmla="*/ 933450 h 933450"/>
                <a:gd name="connsiteX17" fmla="*/ 666750 w 895350"/>
                <a:gd name="connsiteY17" fmla="*/ 895350 h 933450"/>
                <a:gd name="connsiteX18" fmla="*/ 676275 w 895350"/>
                <a:gd name="connsiteY18" fmla="*/ 752475 h 933450"/>
                <a:gd name="connsiteX19" fmla="*/ 685800 w 895350"/>
                <a:gd name="connsiteY19" fmla="*/ 600075 h 933450"/>
                <a:gd name="connsiteX20" fmla="*/ 628650 w 895350"/>
                <a:gd name="connsiteY20" fmla="*/ 590550 h 933450"/>
                <a:gd name="connsiteX21" fmla="*/ 685800 w 895350"/>
                <a:gd name="connsiteY21" fmla="*/ 533400 h 933450"/>
                <a:gd name="connsiteX22" fmla="*/ 685800 w 895350"/>
                <a:gd name="connsiteY22" fmla="*/ 409575 h 933450"/>
                <a:gd name="connsiteX23" fmla="*/ 704850 w 895350"/>
                <a:gd name="connsiteY23" fmla="*/ 257175 h 933450"/>
                <a:gd name="connsiteX24" fmla="*/ 723900 w 895350"/>
                <a:gd name="connsiteY24" fmla="*/ 247650 h 933450"/>
                <a:gd name="connsiteX25" fmla="*/ 828675 w 895350"/>
                <a:gd name="connsiteY25" fmla="*/ 142875 h 933450"/>
                <a:gd name="connsiteX26" fmla="*/ 895350 w 895350"/>
                <a:gd name="connsiteY26" fmla="*/ 38100 h 933450"/>
                <a:gd name="connsiteX27" fmla="*/ 838200 w 895350"/>
                <a:gd name="connsiteY27" fmla="*/ 28575 h 933450"/>
                <a:gd name="connsiteX28" fmla="*/ 647700 w 895350"/>
                <a:gd name="connsiteY28" fmla="*/ 123825 h 933450"/>
                <a:gd name="connsiteX29" fmla="*/ 523875 w 895350"/>
                <a:gd name="connsiteY29" fmla="*/ 142875 h 933450"/>
                <a:gd name="connsiteX30" fmla="*/ 428625 w 895350"/>
                <a:gd name="connsiteY30" fmla="*/ 104775 h 933450"/>
                <a:gd name="connsiteX31" fmla="*/ 361950 w 895350"/>
                <a:gd name="connsiteY31" fmla="*/ 66675 h 933450"/>
                <a:gd name="connsiteX32" fmla="*/ 285750 w 895350"/>
                <a:gd name="connsiteY32" fmla="*/ 66675 h 933450"/>
                <a:gd name="connsiteX33" fmla="*/ 209550 w 895350"/>
                <a:gd name="connsiteY33" fmla="*/ 0 h 933450"/>
                <a:gd name="connsiteX34" fmla="*/ 114300 w 895350"/>
                <a:gd name="connsiteY34" fmla="*/ 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95350" h="933450">
                  <a:moveTo>
                    <a:pt x="114300" y="0"/>
                  </a:moveTo>
                  <a:lnTo>
                    <a:pt x="95250" y="104775"/>
                  </a:lnTo>
                  <a:lnTo>
                    <a:pt x="285750" y="171450"/>
                  </a:lnTo>
                  <a:lnTo>
                    <a:pt x="323850" y="352425"/>
                  </a:lnTo>
                  <a:lnTo>
                    <a:pt x="219075" y="323850"/>
                  </a:lnTo>
                  <a:lnTo>
                    <a:pt x="123825" y="276225"/>
                  </a:lnTo>
                  <a:lnTo>
                    <a:pt x="57150" y="323850"/>
                  </a:lnTo>
                  <a:lnTo>
                    <a:pt x="0" y="495300"/>
                  </a:lnTo>
                  <a:lnTo>
                    <a:pt x="38100" y="542925"/>
                  </a:lnTo>
                  <a:lnTo>
                    <a:pt x="0" y="600075"/>
                  </a:lnTo>
                  <a:lnTo>
                    <a:pt x="76200" y="685800"/>
                  </a:lnTo>
                  <a:lnTo>
                    <a:pt x="123825" y="781050"/>
                  </a:lnTo>
                  <a:lnTo>
                    <a:pt x="171450" y="790575"/>
                  </a:lnTo>
                  <a:lnTo>
                    <a:pt x="419100" y="723900"/>
                  </a:lnTo>
                  <a:lnTo>
                    <a:pt x="428625" y="742950"/>
                  </a:lnTo>
                  <a:lnTo>
                    <a:pt x="495300" y="876300"/>
                  </a:lnTo>
                  <a:lnTo>
                    <a:pt x="619125" y="933450"/>
                  </a:lnTo>
                  <a:lnTo>
                    <a:pt x="666750" y="895350"/>
                  </a:lnTo>
                  <a:lnTo>
                    <a:pt x="676275" y="752475"/>
                  </a:lnTo>
                  <a:lnTo>
                    <a:pt x="685800" y="600075"/>
                  </a:lnTo>
                  <a:lnTo>
                    <a:pt x="628650" y="590550"/>
                  </a:lnTo>
                  <a:lnTo>
                    <a:pt x="685800" y="533400"/>
                  </a:lnTo>
                  <a:lnTo>
                    <a:pt x="685800" y="409575"/>
                  </a:lnTo>
                  <a:lnTo>
                    <a:pt x="704850" y="257175"/>
                  </a:lnTo>
                  <a:lnTo>
                    <a:pt x="723900" y="247650"/>
                  </a:lnTo>
                  <a:lnTo>
                    <a:pt x="828675" y="142875"/>
                  </a:lnTo>
                  <a:lnTo>
                    <a:pt x="895350" y="38100"/>
                  </a:lnTo>
                  <a:lnTo>
                    <a:pt x="838200" y="28575"/>
                  </a:lnTo>
                  <a:lnTo>
                    <a:pt x="647700" y="123825"/>
                  </a:lnTo>
                  <a:lnTo>
                    <a:pt x="523875" y="142875"/>
                  </a:lnTo>
                  <a:lnTo>
                    <a:pt x="428625" y="104775"/>
                  </a:lnTo>
                  <a:lnTo>
                    <a:pt x="361950" y="66675"/>
                  </a:lnTo>
                  <a:lnTo>
                    <a:pt x="285750" y="66675"/>
                  </a:lnTo>
                  <a:lnTo>
                    <a:pt x="209550" y="0"/>
                  </a:lnTo>
                  <a:lnTo>
                    <a:pt x="114300" y="0"/>
                  </a:lnTo>
                  <a:close/>
                </a:path>
              </a:pathLst>
            </a:custGeom>
            <a:solidFill>
              <a:schemeClr val="accent3">
                <a:alpha val="24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46" name="Graphique 10" descr="image005">
            <a:extLst>
              <a:ext uri="{FF2B5EF4-FFF2-40B4-BE49-F238E27FC236}">
                <a16:creationId xmlns:a16="http://schemas.microsoft.com/office/drawing/2014/main" id="{6EAE45DA-E7FB-42DC-8C68-505BE881730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464" y="3408649"/>
            <a:ext cx="3439649" cy="31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18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F4C264B-5DBE-47A5-B9DA-BB905F0ED535}"/>
              </a:ext>
            </a:extLst>
          </p:cNvPr>
          <p:cNvPicPr>
            <a:picLocks noChangeAspect="1"/>
          </p:cNvPicPr>
          <p:nvPr/>
        </p:nvPicPr>
        <p:blipFill>
          <a:blip r:embed="rId3"/>
          <a:stretch>
            <a:fillRect/>
          </a:stretch>
        </p:blipFill>
        <p:spPr>
          <a:xfrm>
            <a:off x="8072883" y="283151"/>
            <a:ext cx="4022518" cy="6717605"/>
          </a:xfrm>
          <a:prstGeom prst="rect">
            <a:avLst/>
          </a:prstGeom>
        </p:spPr>
      </p:pic>
      <p:sp>
        <p:nvSpPr>
          <p:cNvPr id="8" name="Titre 1"/>
          <p:cNvSpPr txBox="1">
            <a:spLocks/>
          </p:cNvSpPr>
          <p:nvPr/>
        </p:nvSpPr>
        <p:spPr>
          <a:xfrm>
            <a:off x="79438" y="349433"/>
            <a:ext cx="9001000" cy="6243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a:solidFill>
                  <a:schemeClr val="accent5">
                    <a:lumMod val="75000"/>
                  </a:schemeClr>
                </a:solidFill>
                <a:latin typeface="+mn-lt"/>
                <a:ea typeface="+mn-ea"/>
                <a:cs typeface="+mn-cs"/>
              </a:rPr>
              <a:t>Nappe d’alsace, des enjeux localisés à certains secteurs</a:t>
            </a:r>
          </a:p>
        </p:txBody>
      </p:sp>
      <p:sp>
        <p:nvSpPr>
          <p:cNvPr id="3" name="ZoneTexte 2">
            <a:extLst>
              <a:ext uri="{FF2B5EF4-FFF2-40B4-BE49-F238E27FC236}">
                <a16:creationId xmlns:a16="http://schemas.microsoft.com/office/drawing/2014/main" id="{07FAD163-89EF-4FA0-9927-62E4AFFEB4D4}"/>
              </a:ext>
            </a:extLst>
          </p:cNvPr>
          <p:cNvSpPr txBox="1"/>
          <p:nvPr/>
        </p:nvSpPr>
        <p:spPr>
          <a:xfrm>
            <a:off x="263686" y="1045526"/>
            <a:ext cx="5917723" cy="3400931"/>
          </a:xfrm>
          <a:prstGeom prst="rect">
            <a:avLst/>
          </a:prstGeom>
          <a:noFill/>
        </p:spPr>
        <p:txBody>
          <a:bodyPr wrap="square" rtlCol="0">
            <a:spAutoFit/>
          </a:bodyPr>
          <a:lstStyle/>
          <a:p>
            <a:r>
              <a:rPr lang="fr-FR" sz="2000" b="1" dirty="0"/>
              <a:t>Une nappe puissante dépendante d’alimentations en eau exogènes</a:t>
            </a:r>
          </a:p>
          <a:p>
            <a:pPr lvl="1"/>
            <a:r>
              <a:rPr lang="fr-FR" sz="2000" dirty="0"/>
              <a:t>Nappe principalement alimentée par l’infiltration des eaux issues du Rhin et des cours d’eau vosgiens</a:t>
            </a:r>
          </a:p>
          <a:p>
            <a:endParaRPr lang="fr-FR" sz="2000" dirty="0"/>
          </a:p>
          <a:p>
            <a:pPr marL="800100" lvl="1" indent="-342900" algn="just">
              <a:buFont typeface="Wingdings" panose="05000000000000000000" pitchFamily="2" charset="2"/>
              <a:buChar char="à"/>
            </a:pPr>
            <a:r>
              <a:rPr lang="fr-FR" sz="1900" b="1" spc="-56" dirty="0">
                <a:solidFill>
                  <a:srgbClr val="21A385"/>
                </a:solidFill>
                <a:latin typeface="Montserrat Semi" charset="0"/>
                <a:sym typeface="Wingdings" panose="05000000000000000000" pitchFamily="2" charset="2"/>
              </a:rPr>
              <a:t>Forte sollicitation de prélèvements (irrigation, industrie et AEP)</a:t>
            </a:r>
          </a:p>
          <a:p>
            <a:pPr marL="800100" lvl="1" indent="-342900" algn="just">
              <a:buFont typeface="Wingdings" panose="05000000000000000000" pitchFamily="2" charset="2"/>
              <a:buChar char="à"/>
            </a:pPr>
            <a:r>
              <a:rPr lang="fr-FR" sz="1900" b="1" spc="-56" dirty="0">
                <a:solidFill>
                  <a:srgbClr val="21A385"/>
                </a:solidFill>
                <a:latin typeface="Montserrat Semi" charset="0"/>
                <a:sym typeface="Wingdings" panose="05000000000000000000" pitchFamily="2" charset="2"/>
              </a:rPr>
              <a:t>Cours d’eau phréatiques très sensibles aux variations du niveau de la nappe au nord</a:t>
            </a:r>
          </a:p>
          <a:p>
            <a:pPr marL="800100" lvl="1" indent="-342900" algn="just">
              <a:buFont typeface="Wingdings" panose="05000000000000000000" pitchFamily="2" charset="2"/>
              <a:buChar char="à"/>
            </a:pPr>
            <a:r>
              <a:rPr lang="fr-FR" sz="1900" b="1" spc="-56" dirty="0">
                <a:solidFill>
                  <a:srgbClr val="21A385"/>
                </a:solidFill>
                <a:latin typeface="Montserrat Semi" charset="0"/>
                <a:sym typeface="Wingdings" panose="05000000000000000000" pitchFamily="2" charset="2"/>
              </a:rPr>
              <a:t>Cours d’eau endoréiques au sud (enjeux qualité)</a:t>
            </a:r>
            <a:endParaRPr lang="fr-FR" sz="1900" b="1" spc="-56" dirty="0">
              <a:solidFill>
                <a:srgbClr val="21A385"/>
              </a:solidFill>
              <a:latin typeface="Montserrat Semi" charset="0"/>
            </a:endParaRPr>
          </a:p>
        </p:txBody>
      </p:sp>
      <p:sp>
        <p:nvSpPr>
          <p:cNvPr id="9" name="Titre 1">
            <a:extLst>
              <a:ext uri="{FF2B5EF4-FFF2-40B4-BE49-F238E27FC236}">
                <a16:creationId xmlns:a16="http://schemas.microsoft.com/office/drawing/2014/main" id="{6168EAFF-9DF4-48E6-AADA-A2D937DFAA94}"/>
              </a:ext>
            </a:extLst>
          </p:cNvPr>
          <p:cNvSpPr txBox="1">
            <a:spLocks/>
          </p:cNvSpPr>
          <p:nvPr/>
        </p:nvSpPr>
        <p:spPr>
          <a:xfrm>
            <a:off x="6456040" y="44624"/>
            <a:ext cx="4022518" cy="2880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1000" i="1" dirty="0">
                <a:solidFill>
                  <a:schemeClr val="bg1"/>
                </a:solidFill>
              </a:rPr>
              <a:t> </a:t>
            </a:r>
          </a:p>
        </p:txBody>
      </p:sp>
      <p:sp>
        <p:nvSpPr>
          <p:cNvPr id="12" name="ZoneTexte 11">
            <a:extLst>
              <a:ext uri="{FF2B5EF4-FFF2-40B4-BE49-F238E27FC236}">
                <a16:creationId xmlns:a16="http://schemas.microsoft.com/office/drawing/2014/main" id="{B0A4F310-8352-407E-989D-D4599E2C7126}"/>
              </a:ext>
            </a:extLst>
          </p:cNvPr>
          <p:cNvSpPr txBox="1"/>
          <p:nvPr/>
        </p:nvSpPr>
        <p:spPr>
          <a:xfrm>
            <a:off x="9378701" y="1004243"/>
            <a:ext cx="1359056" cy="646331"/>
          </a:xfrm>
          <a:prstGeom prst="rect">
            <a:avLst/>
          </a:prstGeom>
          <a:noFill/>
        </p:spPr>
        <p:txBody>
          <a:bodyPr wrap="square" rtlCol="0">
            <a:spAutoFit/>
          </a:bodyPr>
          <a:lstStyle/>
          <a:p>
            <a:pPr algn="ctr"/>
            <a:r>
              <a:rPr lang="fr-FR" dirty="0">
                <a:solidFill>
                  <a:srgbClr val="0070C0"/>
                </a:solidFill>
                <a:highlight>
                  <a:srgbClr val="00FFFF"/>
                </a:highlight>
              </a:rPr>
              <a:t>Nappe d’alsace</a:t>
            </a:r>
          </a:p>
        </p:txBody>
      </p:sp>
      <p:cxnSp>
        <p:nvCxnSpPr>
          <p:cNvPr id="27" name="Connecteur droit avec flèche 26">
            <a:extLst>
              <a:ext uri="{FF2B5EF4-FFF2-40B4-BE49-F238E27FC236}">
                <a16:creationId xmlns:a16="http://schemas.microsoft.com/office/drawing/2014/main" id="{AB2F8F19-C74D-4DC1-8461-384227F40ADC}"/>
              </a:ext>
            </a:extLst>
          </p:cNvPr>
          <p:cNvCxnSpPr>
            <a:cxnSpLocks/>
          </p:cNvCxnSpPr>
          <p:nvPr/>
        </p:nvCxnSpPr>
        <p:spPr>
          <a:xfrm>
            <a:off x="7883428" y="1927181"/>
            <a:ext cx="2221948" cy="4267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3EBC2C32-8A9B-4B9A-96CC-1F6213250A57}"/>
              </a:ext>
            </a:extLst>
          </p:cNvPr>
          <p:cNvSpPr/>
          <p:nvPr/>
        </p:nvSpPr>
        <p:spPr>
          <a:xfrm>
            <a:off x="6376245" y="1614871"/>
            <a:ext cx="1507183" cy="369332"/>
          </a:xfrm>
          <a:prstGeom prst="rect">
            <a:avLst/>
          </a:prstGeom>
        </p:spPr>
        <p:txBody>
          <a:bodyPr wrap="square">
            <a:spAutoFit/>
          </a:bodyPr>
          <a:lstStyle/>
          <a:p>
            <a:pPr algn="ctr"/>
            <a:r>
              <a:rPr lang="fr-FR" dirty="0"/>
              <a:t>Phréatiques</a:t>
            </a:r>
          </a:p>
        </p:txBody>
      </p:sp>
      <p:sp>
        <p:nvSpPr>
          <p:cNvPr id="15" name="Rectangle 14">
            <a:extLst>
              <a:ext uri="{FF2B5EF4-FFF2-40B4-BE49-F238E27FC236}">
                <a16:creationId xmlns:a16="http://schemas.microsoft.com/office/drawing/2014/main" id="{BFC4A2A4-078B-4DF2-BC50-AFB351B103D0}"/>
              </a:ext>
            </a:extLst>
          </p:cNvPr>
          <p:cNvSpPr/>
          <p:nvPr/>
        </p:nvSpPr>
        <p:spPr>
          <a:xfrm>
            <a:off x="10478558" y="4066262"/>
            <a:ext cx="1507183" cy="646331"/>
          </a:xfrm>
          <a:prstGeom prst="rect">
            <a:avLst/>
          </a:prstGeom>
        </p:spPr>
        <p:txBody>
          <a:bodyPr wrap="square">
            <a:spAutoFit/>
          </a:bodyPr>
          <a:lstStyle/>
          <a:p>
            <a:pPr algn="ctr"/>
            <a:r>
              <a:rPr lang="fr-FR" dirty="0"/>
              <a:t>Prélèvements irrigation</a:t>
            </a:r>
          </a:p>
        </p:txBody>
      </p:sp>
      <p:cxnSp>
        <p:nvCxnSpPr>
          <p:cNvPr id="19" name="Connecteur droit avec flèche 18">
            <a:extLst>
              <a:ext uri="{FF2B5EF4-FFF2-40B4-BE49-F238E27FC236}">
                <a16:creationId xmlns:a16="http://schemas.microsoft.com/office/drawing/2014/main" id="{91EDA97D-B56A-4993-BCCF-172CD5969EB5}"/>
              </a:ext>
            </a:extLst>
          </p:cNvPr>
          <p:cNvCxnSpPr>
            <a:cxnSpLocks/>
          </p:cNvCxnSpPr>
          <p:nvPr/>
        </p:nvCxnSpPr>
        <p:spPr>
          <a:xfrm flipH="1" flipV="1">
            <a:off x="9705496" y="4206404"/>
            <a:ext cx="1032261" cy="2976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21380FA4-5A50-477D-97D1-3499FA4BD711}"/>
              </a:ext>
            </a:extLst>
          </p:cNvPr>
          <p:cNvCxnSpPr>
            <a:cxnSpLocks/>
          </p:cNvCxnSpPr>
          <p:nvPr/>
        </p:nvCxnSpPr>
        <p:spPr>
          <a:xfrm flipH="1">
            <a:off x="9705496" y="4504102"/>
            <a:ext cx="1032261" cy="238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EF8739F2-CEC6-4CAD-AA81-E3E0445E3BA8}"/>
              </a:ext>
            </a:extLst>
          </p:cNvPr>
          <p:cNvSpPr/>
          <p:nvPr/>
        </p:nvSpPr>
        <p:spPr>
          <a:xfrm rot="944326">
            <a:off x="9683297" y="1592720"/>
            <a:ext cx="868983" cy="25915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6" name="Graphique 25">
            <a:extLst>
              <a:ext uri="{FF2B5EF4-FFF2-40B4-BE49-F238E27FC236}">
                <a16:creationId xmlns:a16="http://schemas.microsoft.com/office/drawing/2014/main" id="{1433916C-5C6C-4660-938F-2FF17525392B}"/>
              </a:ext>
            </a:extLst>
          </p:cNvPr>
          <p:cNvGraphicFramePr>
            <a:graphicFrameLocks/>
          </p:cNvGraphicFramePr>
          <p:nvPr>
            <p:extLst>
              <p:ext uri="{D42A27DB-BD31-4B8C-83A1-F6EECF244321}">
                <p14:modId xmlns:p14="http://schemas.microsoft.com/office/powerpoint/2010/main" val="683303759"/>
              </p:ext>
            </p:extLst>
          </p:nvPr>
        </p:nvGraphicFramePr>
        <p:xfrm>
          <a:off x="407368" y="4712593"/>
          <a:ext cx="3519726" cy="21125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820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514373" y="881388"/>
            <a:ext cx="2921060" cy="3894747"/>
            <a:chOff x="-9627" y="881387"/>
            <a:chExt cx="2921060" cy="3894747"/>
          </a:xfrm>
        </p:grpSpPr>
        <p:pic>
          <p:nvPicPr>
            <p:cNvPr id="2051" name="Picture 3" descr="C:\Users\xavier.marly\Documents\__COVID19\CommissionCB\2021-06-07\Photos Serge Dumont\Photos Serge Dumont\Neugraben 07.06.19_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7" y="881387"/>
              <a:ext cx="2921060" cy="3894747"/>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115280" y="3671032"/>
              <a:ext cx="1237839" cy="369332"/>
            </a:xfrm>
            <a:prstGeom prst="rect">
              <a:avLst/>
            </a:prstGeom>
            <a:noFill/>
          </p:spPr>
          <p:txBody>
            <a:bodyPr wrap="none" rtlCol="0">
              <a:spAutoFit/>
            </a:bodyPr>
            <a:lstStyle/>
            <a:p>
              <a:r>
                <a:rPr lang="fr-FR" b="1" dirty="0">
                  <a:solidFill>
                    <a:schemeClr val="bg1"/>
                  </a:solidFill>
                  <a:effectLst>
                    <a:outerShdw blurRad="38100" dist="38100" dir="2700000" algn="tl">
                      <a:srgbClr val="000000">
                        <a:alpha val="43137"/>
                      </a:srgbClr>
                    </a:outerShdw>
                  </a:effectLst>
                </a:rPr>
                <a:t>6 juin 2020</a:t>
              </a:r>
            </a:p>
          </p:txBody>
        </p:sp>
      </p:grpSp>
      <p:grpSp>
        <p:nvGrpSpPr>
          <p:cNvPr id="10" name="Groupe 9"/>
          <p:cNvGrpSpPr/>
          <p:nvPr/>
        </p:nvGrpSpPr>
        <p:grpSpPr>
          <a:xfrm>
            <a:off x="1703512" y="4107282"/>
            <a:ext cx="3588122" cy="2691092"/>
            <a:chOff x="179512" y="4107282"/>
            <a:chExt cx="3588122" cy="2691092"/>
          </a:xfrm>
        </p:grpSpPr>
        <p:pic>
          <p:nvPicPr>
            <p:cNvPr id="2054" name="Picture 6" descr="C:\Users\xavier.marly\Documents\__COVID19\CommissionCB\2021-06-07\Photos Serge Dumont\Photos Serge Dumont\Neugraben 21.08.2020_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107282"/>
              <a:ext cx="3588122" cy="2691092"/>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734200" y="6271836"/>
              <a:ext cx="1433406" cy="369332"/>
            </a:xfrm>
            <a:prstGeom prst="rect">
              <a:avLst/>
            </a:prstGeom>
            <a:noFill/>
          </p:spPr>
          <p:txBody>
            <a:bodyPr wrap="none" rtlCol="0">
              <a:spAutoFit/>
            </a:bodyPr>
            <a:lstStyle/>
            <a:p>
              <a:r>
                <a:rPr lang="fr-FR" b="1" dirty="0">
                  <a:solidFill>
                    <a:schemeClr val="bg1"/>
                  </a:solidFill>
                  <a:effectLst>
                    <a:outerShdw blurRad="38100" dist="38100" dir="2700000" algn="tl">
                      <a:srgbClr val="000000">
                        <a:alpha val="43137"/>
                      </a:srgbClr>
                    </a:outerShdw>
                  </a:effectLst>
                </a:rPr>
                <a:t>21 août 2020</a:t>
              </a:r>
            </a:p>
          </p:txBody>
        </p:sp>
      </p:grpSp>
      <p:grpSp>
        <p:nvGrpSpPr>
          <p:cNvPr id="6" name="Groupe 5"/>
          <p:cNvGrpSpPr/>
          <p:nvPr/>
        </p:nvGrpSpPr>
        <p:grpSpPr>
          <a:xfrm>
            <a:off x="6960096" y="4077072"/>
            <a:ext cx="3707904" cy="2780928"/>
            <a:chOff x="5436096" y="4077072"/>
            <a:chExt cx="3707904" cy="2780928"/>
          </a:xfrm>
        </p:grpSpPr>
        <p:pic>
          <p:nvPicPr>
            <p:cNvPr id="2056" name="Picture 8" descr="C:\Users\xavier.marly\Documents\__COVID19\CommissionCB\2021-06-07\Photos Serge Dumont\Photos Serge Dumont\Neugraben 07.10.2020_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4077072"/>
              <a:ext cx="3707904" cy="2780928"/>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7502362" y="6399396"/>
              <a:ext cx="1614545" cy="369332"/>
            </a:xfrm>
            <a:prstGeom prst="rect">
              <a:avLst/>
            </a:prstGeom>
            <a:noFill/>
          </p:spPr>
          <p:txBody>
            <a:bodyPr wrap="none" rtlCol="0">
              <a:spAutoFit/>
            </a:bodyPr>
            <a:lstStyle/>
            <a:p>
              <a:r>
                <a:rPr lang="fr-FR" b="1" dirty="0">
                  <a:solidFill>
                    <a:schemeClr val="bg1"/>
                  </a:solidFill>
                  <a:effectLst>
                    <a:outerShdw blurRad="38100" dist="38100" dir="2700000" algn="tl">
                      <a:srgbClr val="000000">
                        <a:alpha val="43137"/>
                      </a:srgbClr>
                    </a:outerShdw>
                  </a:effectLst>
                </a:rPr>
                <a:t>7 octobre 2020</a:t>
              </a:r>
            </a:p>
          </p:txBody>
        </p:sp>
      </p:grpSp>
      <p:grpSp>
        <p:nvGrpSpPr>
          <p:cNvPr id="9" name="Groupe 8"/>
          <p:cNvGrpSpPr/>
          <p:nvPr/>
        </p:nvGrpSpPr>
        <p:grpSpPr>
          <a:xfrm>
            <a:off x="4439816" y="2855921"/>
            <a:ext cx="2880320" cy="3840427"/>
            <a:chOff x="2915816" y="2855920"/>
            <a:chExt cx="2880320" cy="3840427"/>
          </a:xfrm>
        </p:grpSpPr>
        <p:pic>
          <p:nvPicPr>
            <p:cNvPr id="2055" name="Picture 7" descr="C:\Users\xavier.marly\Documents\__COVID19\CommissionCB\2021-06-07\Photos Serge Dumont\Photos Serge Dumont\Neugraben 23.09.2020_1.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16" y="2855920"/>
              <a:ext cx="2880320" cy="3840427"/>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3563888" y="6252019"/>
              <a:ext cx="2098780" cy="369332"/>
            </a:xfrm>
            <a:prstGeom prst="rect">
              <a:avLst/>
            </a:prstGeom>
            <a:noFill/>
          </p:spPr>
          <p:txBody>
            <a:bodyPr wrap="none" rtlCol="0">
              <a:spAutoFit/>
            </a:bodyPr>
            <a:lstStyle/>
            <a:p>
              <a:r>
                <a:rPr lang="fr-FR" b="1" dirty="0">
                  <a:solidFill>
                    <a:schemeClr val="bg1"/>
                  </a:solidFill>
                  <a:effectLst>
                    <a:outerShdw blurRad="38100" dist="38100" dir="2700000" algn="tl">
                      <a:srgbClr val="000000">
                        <a:alpha val="43137"/>
                      </a:srgbClr>
                    </a:outerShdw>
                  </a:effectLst>
                </a:rPr>
                <a:t>23 septembre 2020</a:t>
              </a:r>
            </a:p>
          </p:txBody>
        </p:sp>
      </p:grpSp>
      <p:sp>
        <p:nvSpPr>
          <p:cNvPr id="90" name="CustomShape 1"/>
          <p:cNvSpPr/>
          <p:nvPr/>
        </p:nvSpPr>
        <p:spPr>
          <a:xfrm>
            <a:off x="1487640" y="212832"/>
            <a:ext cx="6278196" cy="623880"/>
          </a:xfrm>
          <a:prstGeom prst="rect">
            <a:avLst/>
          </a:prstGeom>
          <a:noFill/>
          <a:ln>
            <a:noFill/>
          </a:ln>
        </p:spPr>
        <p:style>
          <a:lnRef idx="0">
            <a:scrgbClr r="0" g="0" b="0"/>
          </a:lnRef>
          <a:fillRef idx="0">
            <a:scrgbClr r="0" g="0" b="0"/>
          </a:fillRef>
          <a:effectRef idx="0">
            <a:scrgbClr r="0" g="0" b="0"/>
          </a:effectRef>
          <a:fontRef idx="minor"/>
        </p:style>
        <p:txBody>
          <a:bodyPr anchor="ctr"/>
          <a:lstStyle/>
          <a:p>
            <a:pPr>
              <a:lnSpc>
                <a:spcPct val="100000"/>
              </a:lnSpc>
            </a:pPr>
            <a:r>
              <a:rPr lang="fr-FR" sz="2800" b="1" spc="-1" dirty="0">
                <a:uFill>
                  <a:solidFill>
                    <a:srgbClr val="FFFFFF"/>
                  </a:solidFill>
                </a:uFill>
              </a:rPr>
              <a:t>Evolution du NEUGRABEN </a:t>
            </a:r>
            <a:r>
              <a:rPr lang="fr-FR" sz="2000" b="1" spc="-1" dirty="0">
                <a:uFill>
                  <a:solidFill>
                    <a:srgbClr val="FFFFFF"/>
                  </a:solidFill>
                </a:uFill>
              </a:rPr>
              <a:t>© Serge DUMONT</a:t>
            </a:r>
            <a:endParaRPr lang="fr-FR" sz="3200" spc="-1" dirty="0">
              <a:uFill>
                <a:solidFill>
                  <a:srgbClr val="FFFFFF"/>
                </a:solidFill>
              </a:uFill>
              <a:latin typeface="Arial"/>
            </a:endParaRPr>
          </a:p>
        </p:txBody>
      </p:sp>
      <p:grpSp>
        <p:nvGrpSpPr>
          <p:cNvPr id="4" name="Groupe 3"/>
          <p:cNvGrpSpPr/>
          <p:nvPr/>
        </p:nvGrpSpPr>
        <p:grpSpPr>
          <a:xfrm>
            <a:off x="3864572" y="764704"/>
            <a:ext cx="3901264" cy="2925949"/>
            <a:chOff x="2340572" y="764703"/>
            <a:chExt cx="3901264" cy="2925949"/>
          </a:xfrm>
        </p:grpSpPr>
        <p:pic>
          <p:nvPicPr>
            <p:cNvPr id="2052" name="Picture 4" descr="C:\Users\xavier.marly\Documents\__COVID19\CommissionCB\2021-06-07\Photos Serge Dumont\Photos Serge Dumont\Neugraben 13.07.2020_1.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40572" y="764703"/>
              <a:ext cx="3901264" cy="2925949"/>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2432017" y="3182056"/>
              <a:ext cx="1537600" cy="369332"/>
            </a:xfrm>
            <a:prstGeom prst="rect">
              <a:avLst/>
            </a:prstGeom>
            <a:noFill/>
          </p:spPr>
          <p:txBody>
            <a:bodyPr wrap="none" rtlCol="0">
              <a:spAutoFit/>
            </a:bodyPr>
            <a:lstStyle/>
            <a:p>
              <a:r>
                <a:rPr lang="fr-FR" b="1" dirty="0">
                  <a:solidFill>
                    <a:schemeClr val="bg1"/>
                  </a:solidFill>
                  <a:effectLst>
                    <a:outerShdw blurRad="38100" dist="38100" dir="2700000" algn="tl">
                      <a:srgbClr val="000000">
                        <a:alpha val="43137"/>
                      </a:srgbClr>
                    </a:outerShdw>
                  </a:effectLst>
                </a:rPr>
                <a:t>13 juillet 2020</a:t>
              </a:r>
            </a:p>
          </p:txBody>
        </p:sp>
      </p:grpSp>
      <p:grpSp>
        <p:nvGrpSpPr>
          <p:cNvPr id="5" name="Groupe 4"/>
          <p:cNvGrpSpPr/>
          <p:nvPr/>
        </p:nvGrpSpPr>
        <p:grpSpPr>
          <a:xfrm>
            <a:off x="7663691" y="764704"/>
            <a:ext cx="2838450" cy="3312368"/>
            <a:chOff x="6139689" y="118652"/>
            <a:chExt cx="2968815" cy="3958420"/>
          </a:xfrm>
        </p:grpSpPr>
        <p:pic>
          <p:nvPicPr>
            <p:cNvPr id="2053" name="Picture 5" descr="C:\Users\xavier.marly\Documents\__COVID19\CommissionCB\2021-06-07\Photos Serge Dumont\Photos Serge Dumont\Neugraben 14.07.2020_1.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39689" y="118652"/>
              <a:ext cx="2968815" cy="395842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6241836" y="3486366"/>
              <a:ext cx="1537600" cy="369332"/>
            </a:xfrm>
            <a:prstGeom prst="rect">
              <a:avLst/>
            </a:prstGeom>
            <a:noFill/>
          </p:spPr>
          <p:txBody>
            <a:bodyPr wrap="none" rtlCol="0">
              <a:spAutoFit/>
            </a:bodyPr>
            <a:lstStyle/>
            <a:p>
              <a:r>
                <a:rPr lang="fr-FR" b="1" dirty="0">
                  <a:solidFill>
                    <a:schemeClr val="bg1"/>
                  </a:solidFill>
                  <a:effectLst>
                    <a:outerShdw blurRad="38100" dist="38100" dir="2700000" algn="tl">
                      <a:srgbClr val="000000">
                        <a:alpha val="43137"/>
                      </a:srgbClr>
                    </a:outerShdw>
                  </a:effectLst>
                </a:rPr>
                <a:t>14 juillet 2020</a:t>
              </a:r>
            </a:p>
          </p:txBody>
        </p:sp>
      </p:grpSp>
    </p:spTree>
    <p:extLst>
      <p:ext uri="{BB962C8B-B14F-4D97-AF65-F5344CB8AC3E}">
        <p14:creationId xmlns:p14="http://schemas.microsoft.com/office/powerpoint/2010/main" val="149357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ECAC180-4F77-40D6-A39F-8A47240A1C45}"/>
              </a:ext>
            </a:extLst>
          </p:cNvPr>
          <p:cNvPicPr>
            <a:picLocks noChangeAspect="1"/>
          </p:cNvPicPr>
          <p:nvPr/>
        </p:nvPicPr>
        <p:blipFill>
          <a:blip r:embed="rId3"/>
          <a:stretch>
            <a:fillRect/>
          </a:stretch>
        </p:blipFill>
        <p:spPr>
          <a:xfrm>
            <a:off x="5988556" y="312710"/>
            <a:ext cx="5993224" cy="5780586"/>
          </a:xfrm>
          <a:prstGeom prst="rect">
            <a:avLst/>
          </a:prstGeom>
        </p:spPr>
      </p:pic>
      <p:sp>
        <p:nvSpPr>
          <p:cNvPr id="2" name="Rectangle 3">
            <a:extLst>
              <a:ext uri="{FF2B5EF4-FFF2-40B4-BE49-F238E27FC236}">
                <a16:creationId xmlns:a16="http://schemas.microsoft.com/office/drawing/2014/main" id="{51043117-A231-4904-A303-291863385591}"/>
              </a:ext>
            </a:extLst>
          </p:cNvPr>
          <p:cNvSpPr>
            <a:spLocks noChangeArrowheads="1"/>
          </p:cNvSpPr>
          <p:nvPr/>
        </p:nvSpPr>
        <p:spPr bwMode="auto">
          <a:xfrm>
            <a:off x="934058" y="4765253"/>
            <a:ext cx="51619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3" name="Rectangle 4">
            <a:extLst>
              <a:ext uri="{FF2B5EF4-FFF2-40B4-BE49-F238E27FC236}">
                <a16:creationId xmlns:a16="http://schemas.microsoft.com/office/drawing/2014/main" id="{A4307073-39F4-4027-810F-668B62ABC3D7}"/>
              </a:ext>
            </a:extLst>
          </p:cNvPr>
          <p:cNvSpPr>
            <a:spLocks noChangeArrowheads="1"/>
          </p:cNvSpPr>
          <p:nvPr/>
        </p:nvSpPr>
        <p:spPr bwMode="auto">
          <a:xfrm>
            <a:off x="459576" y="2556946"/>
            <a:ext cx="5915824"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altLang="fr-FR" b="1" dirty="0">
                <a:solidFill>
                  <a:srgbClr val="000000"/>
                </a:solidFill>
                <a:ea typeface="Times New Roman" panose="02020603050405020304" pitchFamily="18" charset="0"/>
                <a:cs typeface="Arial" panose="020B0604020202020204" pitchFamily="34" charset="0"/>
              </a:rPr>
              <a:t>Zones fragiles avec baisses significatives des débits ou niveau de nappes périodiquement très bas</a:t>
            </a:r>
            <a:endParaRPr lang="fr-FR" altLang="fr-FR" dirty="0">
              <a:ea typeface="Times New Roman" panose="02020603050405020304" pitchFamily="18" charset="0"/>
            </a:endParaRPr>
          </a:p>
          <a:p>
            <a:r>
              <a:rPr lang="fr-FR" altLang="fr-FR" sz="1400" dirty="0">
                <a:solidFill>
                  <a:srgbClr val="000000"/>
                </a:solidFill>
                <a:ea typeface="Times New Roman" panose="02020603050405020304" pitchFamily="18" charset="0"/>
                <a:cs typeface="Arial" panose="020B0604020202020204" pitchFamily="34" charset="0"/>
              </a:rPr>
              <a:t>-Particulièrement sensibles aux effets du changement climatique et à risque de déficit quantitatif dans le futur. </a:t>
            </a:r>
          </a:p>
          <a:p>
            <a:r>
              <a:rPr lang="fr-FR" altLang="fr-FR" sz="1400" b="1" dirty="0">
                <a:solidFill>
                  <a:srgbClr val="000000"/>
                </a:solidFill>
                <a:ea typeface="Times New Roman" panose="02020603050405020304" pitchFamily="18" charset="0"/>
                <a:cs typeface="Arial" panose="020B0604020202020204" pitchFamily="34" charset="0"/>
                <a:sym typeface="Wingdings" panose="05000000000000000000" pitchFamily="2" charset="2"/>
              </a:rPr>
              <a:t>P</a:t>
            </a:r>
            <a:r>
              <a:rPr lang="fr-FR" altLang="fr-FR" sz="1400" b="1" dirty="0">
                <a:solidFill>
                  <a:srgbClr val="000000"/>
                </a:solidFill>
                <a:ea typeface="Times New Roman" panose="02020603050405020304" pitchFamily="18" charset="0"/>
                <a:cs typeface="Arial" panose="020B0604020202020204" pitchFamily="34" charset="0"/>
              </a:rPr>
              <a:t>rioritaires pour la mise en œuvre d’actions visant à accroitre la résilience des milieux aquatiques face au changement climatique. </a:t>
            </a:r>
          </a:p>
          <a:p>
            <a:endParaRPr lang="fr-FR" altLang="fr-FR" sz="2000" dirty="0">
              <a:ea typeface="Times New Roman" panose="02020603050405020304" pitchFamily="18" charset="0"/>
            </a:endParaRPr>
          </a:p>
          <a:p>
            <a:r>
              <a:rPr lang="fr-FR" altLang="fr-FR" sz="1400" b="1" dirty="0">
                <a:solidFill>
                  <a:srgbClr val="000000"/>
                </a:solidFill>
                <a:ea typeface="Times New Roman" panose="02020603050405020304" pitchFamily="18" charset="0"/>
                <a:cs typeface="Arial" panose="020B0604020202020204" pitchFamily="34" charset="0"/>
              </a:rPr>
              <a:t>Zones retenues pour le zonage : </a:t>
            </a:r>
            <a:endParaRPr lang="fr-FR" altLang="fr-FR" sz="2000" b="1" dirty="0">
              <a:ea typeface="Times New Roman" panose="02020603050405020304" pitchFamily="18" charset="0"/>
            </a:endParaRPr>
          </a:p>
          <a:p>
            <a:pPr>
              <a:buFontTx/>
              <a:buChar char="•"/>
            </a:pPr>
            <a:r>
              <a:rPr lang="fr-FR" altLang="fr-FR" sz="1400" dirty="0">
                <a:solidFill>
                  <a:srgbClr val="000000"/>
                </a:solidFill>
                <a:ea typeface="Times New Roman" panose="02020603050405020304" pitchFamily="18" charset="0"/>
                <a:cs typeface="Arial" panose="020B0604020202020204" pitchFamily="34" charset="0"/>
              </a:rPr>
              <a:t>Ill amont (Sundgau)</a:t>
            </a:r>
            <a:endParaRPr lang="fr-FR" altLang="fr-FR" sz="2000" dirty="0">
              <a:ea typeface="Times New Roman" panose="02020603050405020304" pitchFamily="18" charset="0"/>
            </a:endParaRPr>
          </a:p>
          <a:p>
            <a:pPr>
              <a:buFontTx/>
              <a:buChar char="•"/>
            </a:pPr>
            <a:r>
              <a:rPr lang="fr-FR" altLang="fr-FR" sz="1400" dirty="0">
                <a:solidFill>
                  <a:srgbClr val="000000"/>
                </a:solidFill>
                <a:ea typeface="Times New Roman" panose="02020603050405020304" pitchFamily="18" charset="0"/>
                <a:cs typeface="Arial" panose="020B0604020202020204" pitchFamily="34" charset="0"/>
              </a:rPr>
              <a:t>Massif Vosgien</a:t>
            </a:r>
            <a:endParaRPr lang="fr-FR" altLang="fr-FR" sz="2000" dirty="0">
              <a:ea typeface="Times New Roman" panose="02020603050405020304" pitchFamily="18" charset="0"/>
            </a:endParaRPr>
          </a:p>
          <a:p>
            <a:pPr>
              <a:buFontTx/>
              <a:buChar char="•"/>
            </a:pPr>
            <a:r>
              <a:rPr lang="fr-FR" altLang="fr-FR" sz="1400" dirty="0">
                <a:solidFill>
                  <a:srgbClr val="000000"/>
                </a:solidFill>
                <a:ea typeface="Times New Roman" panose="02020603050405020304" pitchFamily="18" charset="0"/>
                <a:cs typeface="Arial" panose="020B0604020202020204" pitchFamily="34" charset="0"/>
              </a:rPr>
              <a:t>Sarre amont</a:t>
            </a:r>
            <a:endParaRPr lang="fr-FR" altLang="fr-FR" sz="2000" dirty="0">
              <a:ea typeface="Times New Roman" panose="02020603050405020304" pitchFamily="18" charset="0"/>
            </a:endParaRPr>
          </a:p>
          <a:p>
            <a:pPr>
              <a:buFontTx/>
              <a:buChar char="•"/>
            </a:pPr>
            <a:r>
              <a:rPr lang="fr-FR" altLang="fr-FR" sz="1400" dirty="0" err="1">
                <a:solidFill>
                  <a:srgbClr val="000000"/>
                </a:solidFill>
                <a:ea typeface="Times New Roman" panose="02020603050405020304" pitchFamily="18" charset="0"/>
                <a:cs typeface="Arial" panose="020B0604020202020204" pitchFamily="34" charset="0"/>
              </a:rPr>
              <a:t>Nied</a:t>
            </a:r>
            <a:r>
              <a:rPr lang="fr-FR" altLang="fr-FR" sz="1400" dirty="0">
                <a:solidFill>
                  <a:srgbClr val="000000"/>
                </a:solidFill>
                <a:ea typeface="Times New Roman" panose="02020603050405020304" pitchFamily="18" charset="0"/>
                <a:cs typeface="Arial" panose="020B0604020202020204" pitchFamily="34" charset="0"/>
              </a:rPr>
              <a:t> allemande</a:t>
            </a:r>
            <a:endParaRPr lang="fr-FR" altLang="fr-FR" sz="2000" dirty="0">
              <a:ea typeface="Times New Roman" panose="02020603050405020304" pitchFamily="18" charset="0"/>
            </a:endParaRPr>
          </a:p>
          <a:p>
            <a:endParaRPr lang="fr-FR" altLang="fr-FR" sz="3200" dirty="0"/>
          </a:p>
        </p:txBody>
      </p:sp>
      <p:sp>
        <p:nvSpPr>
          <p:cNvPr id="4" name="Rectangle 5">
            <a:extLst>
              <a:ext uri="{FF2B5EF4-FFF2-40B4-BE49-F238E27FC236}">
                <a16:creationId xmlns:a16="http://schemas.microsoft.com/office/drawing/2014/main" id="{AD76C733-DA2E-4510-812F-43ADD2FAAA6F}"/>
              </a:ext>
            </a:extLst>
          </p:cNvPr>
          <p:cNvSpPr>
            <a:spLocks noChangeArrowheads="1"/>
          </p:cNvSpPr>
          <p:nvPr/>
        </p:nvSpPr>
        <p:spPr bwMode="auto">
          <a:xfrm>
            <a:off x="-589942" y="461248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82263463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7653</TotalTime>
  <Words>2541</Words>
  <Application>Microsoft Office PowerPoint</Application>
  <PresentationFormat>Grand écran</PresentationFormat>
  <Paragraphs>287</Paragraphs>
  <Slides>19</Slides>
  <Notes>14</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19</vt:i4>
      </vt:variant>
    </vt:vector>
  </HeadingPairs>
  <TitlesOfParts>
    <vt:vector size="30" baseType="lpstr">
      <vt:lpstr>Arial</vt:lpstr>
      <vt:lpstr>Calibri</vt:lpstr>
      <vt:lpstr>Calibri Light</vt:lpstr>
      <vt:lpstr>Montserrat Semi</vt:lpstr>
      <vt:lpstr>Open Sans</vt:lpstr>
      <vt:lpstr>Poppins SemiBold</vt:lpstr>
      <vt:lpstr>Times New Roman</vt:lpstr>
      <vt:lpstr>Wingdings</vt:lpstr>
      <vt:lpstr>Thème Office</vt:lpstr>
      <vt:lpstr>1_Conception personnalisée</vt:lpstr>
      <vt:lpstr>Conception personnalisée</vt:lpstr>
      <vt:lpstr>Les sécheresses, de sujet secondaire à priorité majeure. Impacts observés et stratégies d’action dans le bassin Rhin-Meuse   </vt:lpstr>
      <vt:lpstr>Journée d’étude « sécheresses »/ 04 mai 2023 / Metz</vt:lpstr>
      <vt:lpstr>Journée d’étude « sécheresses »/ 04 mai 2023 / Metz</vt:lpstr>
      <vt:lpstr>Journée d’étude « sécheresses »/ 04 mai 2023 / Metz</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Journée d’étude « sécheresses »/ 04 mai 2023 / Metz</vt:lpstr>
      <vt:lpstr>Présentation PowerPoint</vt:lpstr>
      <vt:lpstr>Présentation PowerPoint</vt:lpstr>
      <vt:lpstr>Présentation PowerPoint</vt:lpstr>
      <vt:lpstr>Présentation PowerPoint</vt:lpstr>
      <vt:lpstr>Présentation PowerPoint</vt:lpstr>
      <vt:lpstr>Journée d’étude « sécheresses »/ 04 mai 2023 / Metz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ANDRE Stéphane</dc:creator>
  <cp:lastModifiedBy>BIGORRE François</cp:lastModifiedBy>
  <cp:revision>36</cp:revision>
  <dcterms:created xsi:type="dcterms:W3CDTF">2015-01-21T15:20:52Z</dcterms:created>
  <dcterms:modified xsi:type="dcterms:W3CDTF">2023-05-03T13:15:49Z</dcterms:modified>
</cp:coreProperties>
</file>