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93" r:id="rId2"/>
    <p:sldId id="419" r:id="rId3"/>
    <p:sldId id="443" r:id="rId4"/>
    <p:sldId id="420" r:id="rId5"/>
    <p:sldId id="442" r:id="rId6"/>
    <p:sldId id="449" r:id="rId7"/>
    <p:sldId id="451" r:id="rId8"/>
    <p:sldId id="450" r:id="rId9"/>
    <p:sldId id="452" r:id="rId10"/>
    <p:sldId id="454" r:id="rId11"/>
    <p:sldId id="459" r:id="rId12"/>
    <p:sldId id="462" r:id="rId13"/>
    <p:sldId id="465" r:id="rId14"/>
    <p:sldId id="466" r:id="rId15"/>
    <p:sldId id="467" r:id="rId16"/>
    <p:sldId id="468" r:id="rId17"/>
    <p:sldId id="470" r:id="rId18"/>
    <p:sldId id="471" r:id="rId19"/>
    <p:sldId id="472" r:id="rId20"/>
    <p:sldId id="473" r:id="rId21"/>
    <p:sldId id="474" r:id="rId22"/>
    <p:sldId id="475" r:id="rId23"/>
    <p:sldId id="478" r:id="rId24"/>
    <p:sldId id="480" r:id="rId25"/>
    <p:sldId id="479" r:id="rId26"/>
    <p:sldId id="482" r:id="rId27"/>
    <p:sldId id="483" r:id="rId28"/>
    <p:sldId id="487" r:id="rId29"/>
    <p:sldId id="437" r:id="rId30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00"/>
    <a:srgbClr val="FFCC00"/>
    <a:srgbClr val="B8FCFE"/>
    <a:srgbClr val="33CC33"/>
    <a:srgbClr val="FF33CC"/>
    <a:srgbClr val="3B3B3B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4" autoAdjust="0"/>
    <p:restoredTop sz="99879" autoAdjust="0"/>
  </p:normalViewPr>
  <p:slideViewPr>
    <p:cSldViewPr>
      <p:cViewPr>
        <p:scale>
          <a:sx n="150" d="100"/>
          <a:sy n="150" d="100"/>
        </p:scale>
        <p:origin x="-518" y="2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3968B-3137-4397-9652-E10B263825D2}" type="datetimeFigureOut">
              <a:rPr lang="fr-FR" smtClean="0"/>
              <a:pPr/>
              <a:t>25/04/2023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E435D-FCFC-4060-8FA2-B6F72A13166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59478E-DBD1-4C1C-B205-ED2F42129844}" type="slidenum">
              <a:rPr lang="fr-FR" altLang="fr-FR"/>
              <a:pPr/>
              <a:t>1</a:t>
            </a:fld>
            <a:endParaRPr lang="fr-FR" altLang="fr-FR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4673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BFC5B0-C3D8-47E6-BDB2-CD7C9ABD730F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81061-12D2-4320-8344-F59C023E106F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2E870-B2CE-4248-8256-AD71205F1A83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937FA0-32D6-4B16-800A-502FD4EE501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D9A15-6D6D-4CF9-AA42-2783711C406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5490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88BC1-ED56-475F-9250-D8F064DA6AE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60CDB-CD6C-4712-B730-CF3061662ED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4E5B0-0F46-4B7F-AB02-92489003609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4A02B-897A-4AED-A728-5D8FD6DC1F08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48874-7F97-41FB-BD57-A2D6334DFF6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E6AED-7FC6-43AE-925C-00A4295375BD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2C31A4-8609-4B4E-BCAF-E02D31EFB85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0138B1-9B59-4934-AC4B-84CA3831297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B0C32-CC05-463A-9606-9CD6EA4540D8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A585889-1206-4DA6-BE0D-92DE7D3094F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7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fr/url?url=http://www.moselle.chambre-agriculture.fr/&amp;rct=j&amp;frm=1&amp;q=&amp;esrc=s&amp;sa=U&amp;ved=0ahUKEwiD0L6f8OnSAhXIvRQKHf61CuQQwW4IHDAD&amp;usg=AFQjCNHIrpI5Aqr_6P65MyuQVkIaYsTpVw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150918"/>
            <a:ext cx="9143999" cy="3707082"/>
          </a:xfrm>
          <a:prstGeom prst="rect">
            <a:avLst/>
          </a:prstGeom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-5760" y="6499403"/>
            <a:ext cx="9144000" cy="351397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1339341"/>
            <a:ext cx="9144000" cy="1820351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348880"/>
            <a:ext cx="9144000" cy="1008112"/>
          </a:xfrm>
          <a:ln/>
        </p:spPr>
        <p:txBody>
          <a:bodyPr tIns="16001"/>
          <a:lstStyle/>
          <a:p>
            <a:pPr algn="ctr">
              <a:spcBef>
                <a:spcPts val="0"/>
              </a:spcBef>
              <a:buNone/>
            </a:pPr>
            <a:r>
              <a:rPr lang="fr-FR" sz="2000" dirty="0" smtClean="0"/>
              <a:t>Journée d’étude du laboratoire LOTERR du 4 mai 2023</a:t>
            </a:r>
          </a:p>
          <a:p>
            <a:pPr algn="ctr">
              <a:spcBef>
                <a:spcPts val="0"/>
              </a:spcBef>
              <a:buNone/>
            </a:pPr>
            <a:endParaRPr lang="fr-FR" sz="1100" dirty="0" smtClean="0"/>
          </a:p>
          <a:p>
            <a:pPr algn="ctr">
              <a:spcBef>
                <a:spcPts val="0"/>
              </a:spcBef>
              <a:buNone/>
            </a:pPr>
            <a:r>
              <a:rPr lang="fr-FR" altLang="fr-FR" sz="1100" dirty="0" smtClean="0"/>
              <a:t>JP WAGNER (DREAL Grand Est) &amp; T DEVILLARD (</a:t>
            </a:r>
            <a:r>
              <a:rPr lang="fr-FR" altLang="fr-FR" sz="1100" dirty="0" err="1" smtClean="0"/>
              <a:t>Dter</a:t>
            </a:r>
            <a:r>
              <a:rPr lang="fr-FR" altLang="fr-FR" sz="1100" dirty="0" smtClean="0"/>
              <a:t> Est du CEREMA)</a:t>
            </a:r>
            <a:endParaRPr lang="fr-FR" altLang="fr-FR" sz="1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0080" y="603"/>
            <a:ext cx="2833920" cy="90729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6206" y="904656"/>
            <a:ext cx="2672033" cy="406127"/>
          </a:xfrm>
          <a:prstGeom prst="rect">
            <a:avLst/>
          </a:prstGeom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761" y="1340768"/>
            <a:ext cx="913823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2019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fr-FR" sz="2400" b="1" dirty="0" smtClean="0"/>
              <a:t>Que savons-nous de plus sur les crues de 1983 après la modélisation hydraulique avec Mascaret</a:t>
            </a:r>
            <a:endParaRPr lang="fr-FR" altLang="fr-FR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775503" y="6618462"/>
            <a:ext cx="2387670" cy="25303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lIns="82945" tIns="41473" rIns="82945" bIns="41473" rtlCol="0">
            <a:spAutoFit/>
          </a:bodyPr>
          <a:lstStyle/>
          <a:p>
            <a:r>
              <a:rPr lang="fr-FR" sz="1100" b="1" dirty="0" smtClean="0">
                <a:solidFill>
                  <a:schemeClr val="bg1"/>
                </a:solidFill>
              </a:rPr>
              <a:t>Île St Symphorien le 11 avril 1983</a:t>
            </a:r>
            <a:endParaRPr lang="fr-FR" sz="1100" b="1" dirty="0">
              <a:solidFill>
                <a:schemeClr val="bg1"/>
              </a:solidFill>
            </a:endParaRPr>
          </a:p>
        </p:txBody>
      </p:sp>
      <p:pic>
        <p:nvPicPr>
          <p:cNvPr id="11" name="Espace réservé du contenu 3" descr="2020-bloc_marianne_dreal_ge_cle27ba51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0"/>
            <a:ext cx="1475656" cy="12828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6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504825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L’hydrologie de la crue d’avril 1983</a:t>
            </a:r>
          </a:p>
        </p:txBody>
      </p:sp>
      <p:pic>
        <p:nvPicPr>
          <p:cNvPr id="29699" name="Espace réservé du contenu 10" descr="Hydrogrammes 1983 SOGREAH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96780" y="3573016"/>
            <a:ext cx="5147220" cy="3284984"/>
          </a:xfrm>
        </p:spPr>
      </p:pic>
      <p:sp>
        <p:nvSpPr>
          <p:cNvPr id="12" name="Titre 6"/>
          <p:cNvSpPr txBox="1">
            <a:spLocks/>
          </p:cNvSpPr>
          <p:nvPr/>
        </p:nvSpPr>
        <p:spPr bwMode="auto">
          <a:xfrm>
            <a:off x="179512" y="908720"/>
            <a:ext cx="54006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Constats fin octobre 2019 :</a:t>
            </a:r>
          </a:p>
          <a:p>
            <a:pPr eaLnBrk="0" hangingPunct="0">
              <a:defRPr/>
            </a:pPr>
            <a:r>
              <a:rPr lang="fr-FR" sz="1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* </a:t>
            </a:r>
            <a:r>
              <a:rPr lang="fr-FR" sz="1600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Des données </a:t>
            </a:r>
            <a:r>
              <a:rPr lang="fr-FR" sz="1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hydrologiques lacunaires</a:t>
            </a:r>
            <a:r>
              <a:rPr lang="fr-FR" sz="1600" kern="0" dirty="0">
                <a:solidFill>
                  <a:srgbClr val="0000FF"/>
                </a:solidFill>
              </a:rPr>
              <a:t> </a:t>
            </a:r>
            <a:r>
              <a:rPr lang="fr-FR" sz="1600" kern="0" dirty="0" smtClean="0">
                <a:solidFill>
                  <a:srgbClr val="0000FF"/>
                </a:solidFill>
              </a:rPr>
              <a:t>: </a:t>
            </a:r>
            <a:r>
              <a:rPr lang="fr-FR" sz="1600" kern="0" dirty="0" smtClean="0">
                <a:solidFill>
                  <a:schemeClr val="tx2"/>
                </a:solidFill>
              </a:rPr>
              <a:t>absence données Seille + affluents non jaugés = 54 % du BV entre </a:t>
            </a:r>
            <a:r>
              <a:rPr lang="fr-FR" sz="1600" kern="0" dirty="0" err="1" smtClean="0">
                <a:solidFill>
                  <a:schemeClr val="tx2"/>
                </a:solidFill>
              </a:rPr>
              <a:t>Custines</a:t>
            </a:r>
            <a:r>
              <a:rPr lang="fr-FR" sz="1600" kern="0" dirty="0" smtClean="0">
                <a:solidFill>
                  <a:schemeClr val="tx2"/>
                </a:solidFill>
              </a:rPr>
              <a:t> et Uckange</a:t>
            </a:r>
          </a:p>
          <a:p>
            <a:pPr eaLnBrk="0" hangingPunct="0">
              <a:defRPr/>
            </a:pPr>
            <a:r>
              <a:rPr lang="fr-FR" sz="1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* </a:t>
            </a:r>
            <a:r>
              <a:rPr lang="fr-FR" sz="1600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Un écart de 130 m</a:t>
            </a:r>
            <a:r>
              <a:rPr lang="fr-FR" sz="1600" kern="0" baseline="300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3</a:t>
            </a:r>
            <a:r>
              <a:rPr lang="fr-FR" sz="1600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/s à Custines </a:t>
            </a:r>
            <a:r>
              <a:rPr lang="fr-FR" sz="1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entre les données utilisées en 2002 pour l’AZI et les données disponibles  en 2020 pour la modélisation Mascaret</a:t>
            </a:r>
          </a:p>
          <a:p>
            <a:pPr>
              <a:defRPr/>
            </a:pPr>
            <a:r>
              <a:rPr lang="fr-FR" sz="1600" kern="0" dirty="0" smtClean="0">
                <a:solidFill>
                  <a:schemeClr val="tx2"/>
                </a:solidFill>
              </a:rPr>
              <a:t>* </a:t>
            </a:r>
            <a:r>
              <a:rPr lang="fr-FR" sz="1600" kern="0" dirty="0" smtClean="0">
                <a:solidFill>
                  <a:srgbClr val="0000FF"/>
                </a:solidFill>
              </a:rPr>
              <a:t>Des </a:t>
            </a:r>
            <a:r>
              <a:rPr lang="fr-FR" sz="1600" kern="0" dirty="0" err="1" smtClean="0">
                <a:solidFill>
                  <a:srgbClr val="0000FF"/>
                </a:solidFill>
              </a:rPr>
              <a:t>hydrogrammes</a:t>
            </a:r>
            <a:r>
              <a:rPr lang="fr-FR" sz="1600" kern="0" dirty="0" smtClean="0">
                <a:solidFill>
                  <a:srgbClr val="0000FF"/>
                </a:solidFill>
              </a:rPr>
              <a:t> fictifs utilisés pour certains affluents </a:t>
            </a:r>
            <a:r>
              <a:rPr lang="fr-FR" sz="1600" kern="0" dirty="0" smtClean="0">
                <a:solidFill>
                  <a:schemeClr val="tx2"/>
                </a:solidFill>
              </a:rPr>
              <a:t>lors du calage du modèle CARIMA</a:t>
            </a:r>
          </a:p>
          <a:p>
            <a:pPr eaLnBrk="0" hangingPunct="0">
              <a:defRPr/>
            </a:pPr>
            <a:endParaRPr lang="fr-FR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703" name="ZoneTexte 13"/>
          <p:cNvSpPr txBox="1">
            <a:spLocks noChangeArrowheads="1"/>
          </p:cNvSpPr>
          <p:nvPr/>
        </p:nvSpPr>
        <p:spPr bwMode="auto">
          <a:xfrm>
            <a:off x="5724128" y="3212976"/>
            <a:ext cx="288032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 </a:t>
            </a:r>
            <a:r>
              <a:rPr lang="fr-FR" b="1" dirty="0" smtClean="0">
                <a:solidFill>
                  <a:srgbClr val="FF0000"/>
                </a:solidFill>
              </a:rPr>
              <a:t> modélisation de 2002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" name="Espace réservé du contenu 3" descr="_Hydrogramme_crues_avril_1983_Mascar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5064"/>
            <a:ext cx="3999910" cy="2592288"/>
          </a:xfrm>
          <a:prstGeom prst="rect">
            <a:avLst/>
          </a:prstGeom>
        </p:spPr>
      </p:pic>
      <p:pic>
        <p:nvPicPr>
          <p:cNvPr id="10" name="Espace réservé du contenu 9" descr="_Hydrogramme_crues_avril_1983_Mascaret_valeur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16024" y="5157192"/>
            <a:ext cx="804568" cy="712879"/>
          </a:xfrm>
        </p:spPr>
      </p:pic>
      <p:sp>
        <p:nvSpPr>
          <p:cNvPr id="29702" name="ZoneTexte 12"/>
          <p:cNvSpPr txBox="1">
            <a:spLocks noChangeArrowheads="1"/>
          </p:cNvSpPr>
          <p:nvPr/>
        </p:nvSpPr>
        <p:spPr bwMode="auto">
          <a:xfrm>
            <a:off x="1115616" y="3501008"/>
            <a:ext cx="128104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 </a:t>
            </a:r>
            <a:r>
              <a:rPr lang="fr-FR" b="1" dirty="0" smtClean="0">
                <a:solidFill>
                  <a:srgbClr val="FF0000"/>
                </a:solidFill>
              </a:rPr>
              <a:t>actuels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68344" y="4149080"/>
            <a:ext cx="122413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6804248" y="4293096"/>
            <a:ext cx="648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rgbClr val="FF0000"/>
                </a:solidFill>
              </a:rPr>
              <a:t>Q fictifs</a:t>
            </a:r>
            <a:endParaRPr lang="fr-FR" sz="1050" dirty="0">
              <a:solidFill>
                <a:srgbClr val="FF0000"/>
              </a:solidFill>
            </a:endParaRPr>
          </a:p>
        </p:txBody>
      </p:sp>
      <p:sp>
        <p:nvSpPr>
          <p:cNvPr id="20" name="Accolade ouvrante 19"/>
          <p:cNvSpPr/>
          <p:nvPr/>
        </p:nvSpPr>
        <p:spPr>
          <a:xfrm>
            <a:off x="7380312" y="4149080"/>
            <a:ext cx="144016" cy="57606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Espace réservé du contenu 3" descr="BV Mosel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652120" y="764704"/>
            <a:ext cx="3168352" cy="232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err="1" smtClean="0"/>
              <a:t>Hydrogramme</a:t>
            </a:r>
            <a:r>
              <a:rPr lang="fr-FR" dirty="0" smtClean="0"/>
              <a:t> de la Seille utilisé pour la crue d’avril 1983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250825" y="1557338"/>
            <a:ext cx="4038600" cy="5300662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fr-FR" dirty="0" smtClean="0">
                <a:solidFill>
                  <a:srgbClr val="0000FF"/>
                </a:solidFill>
              </a:rPr>
              <a:t>QI max = 117,5 m3/s</a:t>
            </a:r>
          </a:p>
          <a:p>
            <a:pPr>
              <a:defRPr/>
            </a:pPr>
            <a:endParaRPr lang="fr-FR" sz="1600" dirty="0" smtClean="0"/>
          </a:p>
          <a:p>
            <a:pPr>
              <a:defRPr/>
            </a:pPr>
            <a:r>
              <a:rPr lang="fr-FR" dirty="0" smtClean="0">
                <a:solidFill>
                  <a:srgbClr val="0000FF"/>
                </a:solidFill>
              </a:rPr>
              <a:t>Volume Seille = Volume Orne</a:t>
            </a:r>
          </a:p>
          <a:p>
            <a:pPr>
              <a:defRPr/>
            </a:pPr>
            <a:endParaRPr lang="fr-FR" sz="1400" dirty="0" smtClean="0"/>
          </a:p>
          <a:p>
            <a:pPr>
              <a:defRPr/>
            </a:pPr>
            <a:r>
              <a:rPr lang="fr-FR" dirty="0" smtClean="0">
                <a:solidFill>
                  <a:srgbClr val="0000FF"/>
                </a:solidFill>
              </a:rPr>
              <a:t>Décalage entre pics de crue = SOGREAH</a:t>
            </a:r>
          </a:p>
          <a:p>
            <a:pPr>
              <a:defRPr/>
            </a:pPr>
            <a:endParaRPr lang="fr-FR" sz="1400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fr-FR" dirty="0" smtClean="0">
                <a:solidFill>
                  <a:srgbClr val="0000FF"/>
                </a:solidFill>
              </a:rPr>
              <a:t>Durée pic Seille = 8h</a:t>
            </a:r>
          </a:p>
          <a:p>
            <a:pPr>
              <a:defRPr/>
            </a:pPr>
            <a:endParaRPr lang="fr-FR" dirty="0" smtClean="0"/>
          </a:p>
          <a:p>
            <a:pPr>
              <a:defRPr/>
            </a:pPr>
            <a:r>
              <a:rPr lang="fr-FR" dirty="0" smtClean="0"/>
              <a:t>EDD digue canal de Jouy</a:t>
            </a:r>
          </a:p>
          <a:p>
            <a:pPr>
              <a:buFontTx/>
              <a:buNone/>
              <a:defRPr/>
            </a:pPr>
            <a:r>
              <a:rPr lang="fr-FR" dirty="0" smtClean="0">
                <a:sym typeface="Symbol"/>
              </a:rPr>
              <a:t> QI max Seille = 111 m3/s (formule de Myers appliquée avec QI max de la station de Nomeny)</a:t>
            </a:r>
            <a:endParaRPr lang="fr-FR" dirty="0" smtClean="0"/>
          </a:p>
          <a:p>
            <a:pPr>
              <a:defRPr/>
            </a:pPr>
            <a:endParaRPr lang="fr-FR" dirty="0"/>
          </a:p>
        </p:txBody>
      </p:sp>
      <p:pic>
        <p:nvPicPr>
          <p:cNvPr id="10" name="Espace réservé du contenu 9" descr="Hydrogrammes_Seille_Orne_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484784"/>
            <a:ext cx="4038600" cy="2248697"/>
          </a:xfrm>
        </p:spPr>
      </p:pic>
      <p:pic>
        <p:nvPicPr>
          <p:cNvPr id="9" name="Espace réservé du contenu 12" descr="Custines_Uckange_Vs_Orne_Seille_avril_1983_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7984" y="4149080"/>
            <a:ext cx="4494716" cy="236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436096" y="6488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Hypothèses SOGREAH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932040" y="37170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Hypothèses Mascaret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6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504825"/>
          </a:xfrm>
        </p:spPr>
        <p:txBody>
          <a:bodyPr>
            <a:noAutofit/>
          </a:bodyPr>
          <a:lstStyle/>
          <a:p>
            <a:r>
              <a:rPr lang="fr-FR" sz="2800" b="1" dirty="0" smtClean="0"/>
              <a:t>Analyse des débits de crue des autres affluents</a:t>
            </a:r>
          </a:p>
        </p:txBody>
      </p:sp>
      <p:pic>
        <p:nvPicPr>
          <p:cNvPr id="29699" name="Espace réservé du contenu 10" descr="Hydrogrammes 1983 SOGREAH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5921"/>
          <a:stretch>
            <a:fillRect/>
          </a:stretch>
        </p:blipFill>
        <p:spPr>
          <a:xfrm>
            <a:off x="3996780" y="3573016"/>
            <a:ext cx="5147220" cy="3090523"/>
          </a:xfrm>
        </p:spPr>
      </p:pic>
      <p:sp>
        <p:nvSpPr>
          <p:cNvPr id="12" name="Titre 6"/>
          <p:cNvSpPr txBox="1">
            <a:spLocks/>
          </p:cNvSpPr>
          <p:nvPr/>
        </p:nvSpPr>
        <p:spPr bwMode="auto">
          <a:xfrm>
            <a:off x="107504" y="692696"/>
            <a:ext cx="58326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kern="0" dirty="0" smtClean="0"/>
              <a:t>Les </a:t>
            </a:r>
            <a:r>
              <a:rPr lang="fr-FR" kern="0" dirty="0" err="1" smtClean="0"/>
              <a:t>hydrogrammes</a:t>
            </a:r>
            <a:r>
              <a:rPr lang="fr-FR" kern="0" dirty="0" smtClean="0"/>
              <a:t> </a:t>
            </a:r>
            <a:r>
              <a:rPr lang="fr-FR" kern="0" dirty="0" smtClean="0">
                <a:solidFill>
                  <a:schemeClr val="tx2"/>
                </a:solidFill>
              </a:rPr>
              <a:t>du calage du modèle CARIMA :</a:t>
            </a:r>
          </a:p>
          <a:p>
            <a:pPr>
              <a:defRPr/>
            </a:pPr>
            <a:endParaRPr lang="fr-FR" sz="900" kern="0" dirty="0" smtClean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fr-FR" sz="1600" kern="0" dirty="0" smtClean="0"/>
              <a:t> </a:t>
            </a:r>
            <a:r>
              <a:rPr lang="fr-FR" sz="1600" kern="0" dirty="0" err="1" smtClean="0"/>
              <a:t>Q</a:t>
            </a:r>
            <a:r>
              <a:rPr lang="fr-FR" sz="1600" kern="0" baseline="-25000" dirty="0" err="1" smtClean="0"/>
              <a:t>max</a:t>
            </a:r>
            <a:r>
              <a:rPr lang="fr-FR" sz="1600" kern="0" dirty="0" smtClean="0"/>
              <a:t> affluents Orne (330 m</a:t>
            </a:r>
            <a:r>
              <a:rPr lang="fr-FR" sz="1600" kern="0" baseline="30000" dirty="0" smtClean="0"/>
              <a:t>3</a:t>
            </a:r>
            <a:r>
              <a:rPr lang="fr-FR" sz="1600" kern="0" dirty="0" smtClean="0"/>
              <a:t>/s) &gt; </a:t>
            </a:r>
            <a:r>
              <a:rPr lang="fr-FR" sz="1600" kern="0" dirty="0" err="1" smtClean="0"/>
              <a:t>Q</a:t>
            </a:r>
            <a:r>
              <a:rPr lang="fr-FR" sz="1600" kern="0" baseline="-25000" dirty="0" err="1" smtClean="0"/>
              <a:t>max</a:t>
            </a:r>
            <a:r>
              <a:rPr lang="fr-FR" sz="1600" kern="0" dirty="0" smtClean="0"/>
              <a:t> Orne (250 m</a:t>
            </a:r>
            <a:r>
              <a:rPr lang="fr-FR" sz="1600" kern="0" baseline="30000" dirty="0" smtClean="0"/>
              <a:t>3</a:t>
            </a:r>
            <a:r>
              <a:rPr lang="fr-FR" sz="1600" kern="0" dirty="0" smtClean="0"/>
              <a:t>/s)</a:t>
            </a:r>
          </a:p>
          <a:p>
            <a:pPr>
              <a:buFont typeface="Arial" charset="0"/>
              <a:buChar char="•"/>
              <a:defRPr/>
            </a:pPr>
            <a:endParaRPr lang="fr-FR" sz="900" kern="0" dirty="0" smtClean="0"/>
          </a:p>
          <a:p>
            <a:pPr>
              <a:buFont typeface="Arial" charset="0"/>
              <a:buChar char="•"/>
              <a:defRPr/>
            </a:pPr>
            <a:r>
              <a:rPr lang="fr-FR" sz="1600" kern="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1600" kern="0" dirty="0" err="1" smtClean="0">
                <a:latin typeface="+mj-lt"/>
                <a:ea typeface="+mj-ea"/>
                <a:cs typeface="+mj-cs"/>
              </a:rPr>
              <a:t>Esch</a:t>
            </a:r>
            <a:r>
              <a:rPr lang="fr-FR" sz="1600" kern="0" dirty="0" smtClean="0">
                <a:latin typeface="+mj-lt"/>
                <a:ea typeface="+mj-ea"/>
                <a:cs typeface="+mj-cs"/>
              </a:rPr>
              <a:t> : </a:t>
            </a:r>
            <a:r>
              <a:rPr lang="fr-FR" sz="1600" kern="0" dirty="0" err="1" smtClean="0">
                <a:latin typeface="+mj-lt"/>
                <a:ea typeface="+mj-ea"/>
                <a:cs typeface="+mj-cs"/>
              </a:rPr>
              <a:t>Q</a:t>
            </a:r>
            <a:r>
              <a:rPr lang="fr-FR" sz="1600" kern="0" baseline="-25000" dirty="0" err="1" smtClean="0">
                <a:latin typeface="+mj-lt"/>
                <a:ea typeface="+mj-ea"/>
                <a:cs typeface="+mj-cs"/>
              </a:rPr>
              <a:t>max</a:t>
            </a:r>
            <a:r>
              <a:rPr lang="fr-FR" sz="1600" kern="0" dirty="0" smtClean="0">
                <a:latin typeface="+mj-lt"/>
                <a:ea typeface="+mj-ea"/>
                <a:cs typeface="+mj-cs"/>
              </a:rPr>
              <a:t> SOGREAH (74 m</a:t>
            </a:r>
            <a:r>
              <a:rPr lang="fr-FR" sz="1600" kern="0" baseline="30000" dirty="0" smtClean="0">
                <a:latin typeface="+mj-lt"/>
                <a:ea typeface="+mj-ea"/>
                <a:cs typeface="+mj-cs"/>
              </a:rPr>
              <a:t>3</a:t>
            </a:r>
            <a:r>
              <a:rPr lang="fr-FR" sz="1600" kern="0" dirty="0" smtClean="0">
                <a:latin typeface="+mj-lt"/>
                <a:ea typeface="+mj-ea"/>
                <a:cs typeface="+mj-cs"/>
              </a:rPr>
              <a:t>/s) &gt; </a:t>
            </a:r>
            <a:r>
              <a:rPr lang="fr-FR" sz="1600" kern="0" dirty="0" err="1" smtClean="0">
                <a:latin typeface="+mj-lt"/>
                <a:ea typeface="+mj-ea"/>
                <a:cs typeface="+mj-cs"/>
              </a:rPr>
              <a:t>Q</a:t>
            </a:r>
            <a:r>
              <a:rPr lang="fr-FR" sz="1600" kern="0" baseline="-25000" dirty="0" err="1" smtClean="0">
                <a:latin typeface="+mj-lt"/>
                <a:ea typeface="+mj-ea"/>
                <a:cs typeface="+mj-cs"/>
              </a:rPr>
              <a:t>max</a:t>
            </a:r>
            <a:r>
              <a:rPr lang="fr-FR" sz="1600" kern="0" dirty="0" smtClean="0">
                <a:latin typeface="+mj-lt"/>
                <a:ea typeface="+mj-ea"/>
                <a:cs typeface="+mj-cs"/>
              </a:rPr>
              <a:t> HYDRO (22 m</a:t>
            </a:r>
            <a:r>
              <a:rPr lang="fr-FR" sz="1600" kern="0" baseline="30000" dirty="0" smtClean="0">
                <a:latin typeface="+mj-lt"/>
                <a:ea typeface="+mj-ea"/>
                <a:cs typeface="+mj-cs"/>
              </a:rPr>
              <a:t>3</a:t>
            </a:r>
            <a:r>
              <a:rPr lang="fr-FR" sz="1600" kern="0" dirty="0" smtClean="0">
                <a:latin typeface="+mj-lt"/>
                <a:ea typeface="+mj-ea"/>
                <a:cs typeface="+mj-cs"/>
              </a:rPr>
              <a:t>/s)</a:t>
            </a:r>
          </a:p>
          <a:p>
            <a:pPr>
              <a:buFont typeface="Arial" charset="0"/>
              <a:buChar char="•"/>
              <a:defRPr/>
            </a:pPr>
            <a:endParaRPr lang="fr-FR" sz="900" kern="0" dirty="0" smtClean="0">
              <a:latin typeface="+mj-lt"/>
              <a:ea typeface="+mj-ea"/>
              <a:cs typeface="+mj-cs"/>
            </a:endParaRPr>
          </a:p>
          <a:p>
            <a:pPr>
              <a:buFont typeface="Arial" charset="0"/>
              <a:buChar char="•"/>
              <a:defRPr/>
            </a:pPr>
            <a:r>
              <a:rPr lang="fr-FR" sz="1600" kern="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1600" kern="0" dirty="0" err="1" smtClean="0">
                <a:latin typeface="+mj-lt"/>
                <a:ea typeface="+mj-ea"/>
                <a:cs typeface="+mj-cs"/>
              </a:rPr>
              <a:t>Hydrogrammes</a:t>
            </a:r>
            <a:r>
              <a:rPr lang="fr-FR" sz="1600" kern="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1600" kern="0" dirty="0" err="1" smtClean="0">
                <a:latin typeface="+mj-lt"/>
                <a:ea typeface="+mj-ea"/>
                <a:cs typeface="+mj-cs"/>
              </a:rPr>
              <a:t>Montvaux</a:t>
            </a:r>
            <a:r>
              <a:rPr lang="fr-FR" sz="1600" kern="0" dirty="0" smtClean="0">
                <a:latin typeface="+mj-lt"/>
                <a:ea typeface="+mj-ea"/>
                <a:cs typeface="+mj-cs"/>
              </a:rPr>
              <a:t> et Mance déduits du </a:t>
            </a:r>
            <a:r>
              <a:rPr lang="fr-FR" sz="1600" kern="0" dirty="0" err="1" smtClean="0">
                <a:latin typeface="+mj-lt"/>
                <a:ea typeface="+mj-ea"/>
                <a:cs typeface="+mj-cs"/>
              </a:rPr>
              <a:t>Madon</a:t>
            </a:r>
            <a:endParaRPr lang="fr-FR" sz="1600" kern="0" dirty="0" smtClean="0">
              <a:latin typeface="+mj-lt"/>
              <a:ea typeface="+mj-ea"/>
              <a:cs typeface="+mj-cs"/>
            </a:endParaRPr>
          </a:p>
          <a:p>
            <a:pPr>
              <a:buFont typeface="Arial" charset="0"/>
              <a:buChar char="•"/>
              <a:defRPr/>
            </a:pPr>
            <a:endParaRPr lang="fr-FR" sz="900" kern="0" dirty="0" smtClean="0">
              <a:latin typeface="+mj-lt"/>
              <a:ea typeface="+mj-ea"/>
              <a:cs typeface="+mj-cs"/>
            </a:endParaRPr>
          </a:p>
          <a:p>
            <a:pPr>
              <a:buFont typeface="Arial" charset="0"/>
              <a:buChar char="•"/>
              <a:defRPr/>
            </a:pPr>
            <a:r>
              <a:rPr lang="fr-FR" sz="1600" kern="0" dirty="0" smtClean="0">
                <a:latin typeface="+mj-lt"/>
                <a:ea typeface="+mj-ea"/>
                <a:cs typeface="+mj-cs"/>
              </a:rPr>
              <a:t> BV </a:t>
            </a:r>
            <a:r>
              <a:rPr lang="fr-FR" sz="1600" kern="0" dirty="0" err="1" smtClean="0">
                <a:latin typeface="+mj-lt"/>
                <a:ea typeface="+mj-ea"/>
                <a:cs typeface="+mj-cs"/>
              </a:rPr>
              <a:t>Montvaux</a:t>
            </a:r>
            <a:r>
              <a:rPr lang="fr-FR" sz="1600" kern="0" dirty="0" smtClean="0">
                <a:latin typeface="+mj-lt"/>
                <a:ea typeface="+mj-ea"/>
                <a:cs typeface="+mj-cs"/>
              </a:rPr>
              <a:t> et BV Mance </a:t>
            </a:r>
            <a:r>
              <a:rPr lang="fr-FR" sz="1600" kern="0" dirty="0" smtClean="0">
                <a:latin typeface="+mj-lt"/>
                <a:ea typeface="+mj-ea"/>
                <a:cs typeface="+mj-cs"/>
                <a:sym typeface="Symbol"/>
              </a:rPr>
              <a:t> 0,1 x BV </a:t>
            </a:r>
            <a:r>
              <a:rPr lang="fr-FR" sz="1600" kern="0" dirty="0" err="1" smtClean="0">
                <a:latin typeface="+mj-lt"/>
                <a:ea typeface="+mj-ea"/>
                <a:cs typeface="+mj-cs"/>
                <a:sym typeface="Symbol"/>
              </a:rPr>
              <a:t>Esch</a:t>
            </a:r>
            <a:endParaRPr lang="fr-FR" sz="1600" kern="0" dirty="0" smtClean="0">
              <a:latin typeface="+mj-lt"/>
              <a:ea typeface="+mj-ea"/>
              <a:cs typeface="+mj-cs"/>
              <a:sym typeface="Symbol"/>
            </a:endParaRPr>
          </a:p>
          <a:p>
            <a:pPr>
              <a:buFont typeface="Arial" charset="0"/>
              <a:buChar char="•"/>
              <a:defRPr/>
            </a:pPr>
            <a:endParaRPr lang="fr-FR" sz="900" kern="0" dirty="0" smtClean="0">
              <a:latin typeface="+mj-lt"/>
              <a:ea typeface="+mj-ea"/>
              <a:cs typeface="+mj-cs"/>
              <a:sym typeface="Symbol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fr-FR" sz="1600" kern="0" dirty="0" smtClean="0">
                <a:latin typeface="+mj-lt"/>
                <a:ea typeface="+mj-ea"/>
                <a:cs typeface="+mj-cs"/>
                <a:sym typeface="Symbol"/>
              </a:rPr>
              <a:t> </a:t>
            </a:r>
            <a:r>
              <a:rPr lang="fr-FR" sz="1600" kern="0" dirty="0" err="1" smtClean="0">
                <a:latin typeface="+mj-lt"/>
                <a:ea typeface="+mj-ea"/>
                <a:cs typeface="+mj-cs"/>
                <a:sym typeface="Symbol"/>
              </a:rPr>
              <a:t>Q</a:t>
            </a:r>
            <a:r>
              <a:rPr lang="fr-FR" sz="1600" kern="0" baseline="-25000" dirty="0" err="1" smtClean="0">
                <a:latin typeface="+mj-lt"/>
                <a:ea typeface="+mj-ea"/>
                <a:cs typeface="+mj-cs"/>
                <a:sym typeface="Symbol"/>
              </a:rPr>
              <a:t>max</a:t>
            </a:r>
            <a:r>
              <a:rPr lang="fr-FR" sz="1600" kern="0" dirty="0" smtClean="0">
                <a:latin typeface="+mj-lt"/>
                <a:ea typeface="+mj-ea"/>
                <a:cs typeface="+mj-cs"/>
                <a:sym typeface="Symbol"/>
              </a:rPr>
              <a:t> </a:t>
            </a:r>
            <a:r>
              <a:rPr lang="fr-FR" sz="1600" kern="0" dirty="0" err="1" smtClean="0">
                <a:latin typeface="+mj-lt"/>
                <a:ea typeface="+mj-ea"/>
                <a:cs typeface="+mj-cs"/>
                <a:sym typeface="Symbol"/>
              </a:rPr>
              <a:t>Montvaux</a:t>
            </a:r>
            <a:r>
              <a:rPr lang="fr-FR" sz="1600" kern="0" dirty="0" smtClean="0">
                <a:latin typeface="+mj-lt"/>
                <a:ea typeface="+mj-ea"/>
                <a:cs typeface="+mj-cs"/>
                <a:sym typeface="Symbol"/>
              </a:rPr>
              <a:t> et </a:t>
            </a:r>
            <a:r>
              <a:rPr lang="fr-FR" sz="1600" kern="0" dirty="0" err="1" smtClean="0">
                <a:latin typeface="+mj-lt"/>
                <a:ea typeface="+mj-ea"/>
                <a:cs typeface="+mj-cs"/>
                <a:sym typeface="Symbol"/>
              </a:rPr>
              <a:t>Q</a:t>
            </a:r>
            <a:r>
              <a:rPr lang="fr-FR" sz="1600" kern="0" baseline="-25000" dirty="0" err="1" smtClean="0">
                <a:latin typeface="+mj-lt"/>
                <a:ea typeface="+mj-ea"/>
                <a:cs typeface="+mj-cs"/>
                <a:sym typeface="Symbol"/>
              </a:rPr>
              <a:t>max</a:t>
            </a:r>
            <a:r>
              <a:rPr lang="fr-FR" sz="1600" kern="0" dirty="0" smtClean="0">
                <a:latin typeface="+mj-lt"/>
                <a:ea typeface="+mj-ea"/>
                <a:cs typeface="+mj-cs"/>
                <a:sym typeface="Symbol"/>
              </a:rPr>
              <a:t> Mance  </a:t>
            </a:r>
            <a:r>
              <a:rPr lang="fr-FR" sz="1600" kern="0" dirty="0" err="1" smtClean="0">
                <a:latin typeface="+mj-lt"/>
                <a:ea typeface="+mj-ea"/>
                <a:cs typeface="+mj-cs"/>
                <a:sym typeface="Symbol"/>
              </a:rPr>
              <a:t>Q</a:t>
            </a:r>
            <a:r>
              <a:rPr lang="fr-FR" sz="1600" kern="0" baseline="-25000" dirty="0" err="1" smtClean="0">
                <a:latin typeface="+mj-lt"/>
                <a:ea typeface="+mj-ea"/>
                <a:cs typeface="+mj-cs"/>
                <a:sym typeface="Symbol"/>
              </a:rPr>
              <a:t>max</a:t>
            </a:r>
            <a:r>
              <a:rPr lang="fr-FR" sz="1600" kern="0" dirty="0" smtClean="0">
                <a:latin typeface="+mj-lt"/>
                <a:ea typeface="+mj-ea"/>
                <a:cs typeface="+mj-cs"/>
                <a:sym typeface="Symbol"/>
              </a:rPr>
              <a:t> </a:t>
            </a:r>
            <a:r>
              <a:rPr lang="fr-FR" sz="1600" kern="0" dirty="0" err="1" smtClean="0">
                <a:latin typeface="+mj-lt"/>
                <a:ea typeface="+mj-ea"/>
                <a:cs typeface="+mj-cs"/>
                <a:sym typeface="Symbol"/>
              </a:rPr>
              <a:t>Esch</a:t>
            </a:r>
            <a:endParaRPr lang="fr-FR" sz="1600" kern="0" dirty="0" smtClean="0">
              <a:latin typeface="+mj-lt"/>
              <a:ea typeface="+mj-ea"/>
              <a:cs typeface="+mj-cs"/>
              <a:sym typeface="Symbol"/>
            </a:endParaRPr>
          </a:p>
          <a:p>
            <a:pPr eaLnBrk="0" hangingPunct="0">
              <a:defRPr/>
            </a:pPr>
            <a:endParaRPr lang="fr-FR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703" name="ZoneTexte 13"/>
          <p:cNvSpPr txBox="1">
            <a:spLocks noChangeArrowheads="1"/>
          </p:cNvSpPr>
          <p:nvPr/>
        </p:nvSpPr>
        <p:spPr bwMode="auto">
          <a:xfrm>
            <a:off x="5004048" y="6488668"/>
            <a:ext cx="288032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 </a:t>
            </a:r>
            <a:r>
              <a:rPr lang="fr-FR" b="1" dirty="0" smtClean="0">
                <a:solidFill>
                  <a:srgbClr val="FF0000"/>
                </a:solidFill>
              </a:rPr>
              <a:t> modélisation de 2002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" name="Espace réservé du contenu 3" descr="_Hydrogramme_crues_avril_1983_Mascar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5064"/>
            <a:ext cx="3999910" cy="2592288"/>
          </a:xfrm>
          <a:prstGeom prst="rect">
            <a:avLst/>
          </a:prstGeom>
        </p:spPr>
      </p:pic>
      <p:pic>
        <p:nvPicPr>
          <p:cNvPr id="10" name="Espace réservé du contenu 9" descr="_Hydrogramme_crues_avril_1983_Mascaret_valeur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16024" y="5157192"/>
            <a:ext cx="804568" cy="712879"/>
          </a:xfrm>
        </p:spPr>
      </p:pic>
      <p:sp>
        <p:nvSpPr>
          <p:cNvPr id="29702" name="ZoneTexte 12"/>
          <p:cNvSpPr txBox="1">
            <a:spLocks noChangeArrowheads="1"/>
          </p:cNvSpPr>
          <p:nvPr/>
        </p:nvSpPr>
        <p:spPr bwMode="auto">
          <a:xfrm>
            <a:off x="971600" y="6488668"/>
            <a:ext cx="128104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Q </a:t>
            </a:r>
            <a:r>
              <a:rPr lang="fr-FR" b="1" dirty="0" smtClean="0">
                <a:solidFill>
                  <a:srgbClr val="FF0000"/>
                </a:solidFill>
              </a:rPr>
              <a:t>actuels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68344" y="3954619"/>
            <a:ext cx="122413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6804248" y="4098635"/>
            <a:ext cx="648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rgbClr val="FF0000"/>
                </a:solidFill>
              </a:rPr>
              <a:t>Q fictifs</a:t>
            </a:r>
            <a:endParaRPr lang="fr-FR" sz="1050" dirty="0">
              <a:solidFill>
                <a:srgbClr val="FF0000"/>
              </a:solidFill>
            </a:endParaRPr>
          </a:p>
        </p:txBody>
      </p:sp>
      <p:sp>
        <p:nvSpPr>
          <p:cNvPr id="20" name="Accolade ouvrante 19"/>
          <p:cNvSpPr/>
          <p:nvPr/>
        </p:nvSpPr>
        <p:spPr>
          <a:xfrm>
            <a:off x="7380312" y="3954619"/>
            <a:ext cx="144016" cy="57606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Espace réservé du contenu 4" descr="BV_synoptique_Moselle_Mance_Montvau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940152" y="764704"/>
            <a:ext cx="3203848" cy="24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FR" sz="4000" dirty="0" smtClean="0"/>
              <a:t>Les débits de crue d’avril 1983 sur la Moselle</a:t>
            </a:r>
            <a:endParaRPr lang="fr-FR" sz="4000" dirty="0"/>
          </a:p>
        </p:txBody>
      </p:sp>
      <p:pic>
        <p:nvPicPr>
          <p:cNvPr id="7" name="Espace réservé du contenu 6" descr="Hydrogrammes-crue-avril-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8229600" cy="3860038"/>
          </a:xfrm>
        </p:spPr>
      </p:pic>
      <p:sp>
        <p:nvSpPr>
          <p:cNvPr id="9" name="ZoneTexte 8"/>
          <p:cNvSpPr txBox="1"/>
          <p:nvPr/>
        </p:nvSpPr>
        <p:spPr>
          <a:xfrm>
            <a:off x="0" y="5445224"/>
            <a:ext cx="4896544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ym typeface="Symbol"/>
              </a:rPr>
              <a:t> Augmentation du </a:t>
            </a:r>
            <a:r>
              <a:rPr lang="fr-FR" sz="1600" dirty="0" smtClean="0"/>
              <a:t> </a:t>
            </a:r>
            <a:r>
              <a:rPr lang="fr-FR" sz="1600" dirty="0" err="1" smtClean="0"/>
              <a:t>Q</a:t>
            </a:r>
            <a:r>
              <a:rPr lang="fr-FR" sz="1600" baseline="-25000" dirty="0" err="1" smtClean="0"/>
              <a:t>max</a:t>
            </a:r>
            <a:r>
              <a:rPr lang="fr-FR" sz="1600" dirty="0" smtClean="0"/>
              <a:t> d’amont en aval </a:t>
            </a:r>
            <a:r>
              <a:rPr lang="fr-FR" sz="1400" dirty="0" smtClean="0"/>
              <a:t>(crue généralisée - soutenue par apports diffus et affluents à l’aval de </a:t>
            </a:r>
            <a:r>
              <a:rPr lang="fr-FR" sz="1400" dirty="0" err="1" smtClean="0"/>
              <a:t>Custines</a:t>
            </a:r>
            <a:r>
              <a:rPr lang="fr-FR" sz="1400" dirty="0" smtClean="0"/>
              <a:t> ?)</a:t>
            </a:r>
            <a:endParaRPr lang="fr-FR" sz="1600" dirty="0" smtClean="0"/>
          </a:p>
          <a:p>
            <a:r>
              <a:rPr lang="fr-FR" sz="1600" dirty="0" smtClean="0">
                <a:sym typeface="Symbol"/>
              </a:rPr>
              <a:t> </a:t>
            </a:r>
            <a:r>
              <a:rPr lang="fr-FR" sz="1600" dirty="0" err="1" smtClean="0">
                <a:sym typeface="Symbol"/>
              </a:rPr>
              <a:t>Q</a:t>
            </a:r>
            <a:r>
              <a:rPr lang="fr-FR" sz="1600" baseline="-25000" dirty="0" err="1" smtClean="0">
                <a:sym typeface="Symbol"/>
              </a:rPr>
              <a:t>max</a:t>
            </a:r>
            <a:r>
              <a:rPr lang="fr-FR" sz="1600" dirty="0" smtClean="0">
                <a:sym typeface="Symbol"/>
              </a:rPr>
              <a:t> </a:t>
            </a:r>
            <a:r>
              <a:rPr lang="fr-FR" sz="1600" baseline="-25000" dirty="0" smtClean="0">
                <a:sym typeface="Symbol"/>
              </a:rPr>
              <a:t>CARIMA – Observé </a:t>
            </a:r>
            <a:r>
              <a:rPr lang="fr-FR" sz="1600" dirty="0" smtClean="0">
                <a:sym typeface="Symbol"/>
              </a:rPr>
              <a:t>à </a:t>
            </a:r>
            <a:r>
              <a:rPr lang="fr-FR" sz="1600" dirty="0" err="1" smtClean="0">
                <a:sym typeface="Symbol"/>
              </a:rPr>
              <a:t>Custines</a:t>
            </a:r>
            <a:r>
              <a:rPr lang="fr-FR" sz="1600" dirty="0" smtClean="0">
                <a:sym typeface="Symbol"/>
              </a:rPr>
              <a:t> = 130 m</a:t>
            </a:r>
            <a:r>
              <a:rPr lang="fr-FR" sz="1600" baseline="30000" dirty="0" smtClean="0">
                <a:sym typeface="Symbol"/>
              </a:rPr>
              <a:t>3</a:t>
            </a:r>
            <a:r>
              <a:rPr lang="fr-FR" sz="1600" dirty="0" smtClean="0">
                <a:sym typeface="Symbol"/>
              </a:rPr>
              <a:t>/s</a:t>
            </a:r>
          </a:p>
          <a:p>
            <a:r>
              <a:rPr lang="fr-FR" sz="1600" dirty="0" smtClean="0">
                <a:sym typeface="Symbol"/>
              </a:rPr>
              <a:t> </a:t>
            </a:r>
            <a:r>
              <a:rPr lang="fr-FR" sz="1600" dirty="0" err="1" smtClean="0">
                <a:sym typeface="Symbol"/>
              </a:rPr>
              <a:t>Q</a:t>
            </a:r>
            <a:r>
              <a:rPr lang="fr-FR" sz="1600" baseline="-25000" dirty="0" err="1" smtClean="0">
                <a:sym typeface="Symbol"/>
              </a:rPr>
              <a:t>max</a:t>
            </a:r>
            <a:r>
              <a:rPr lang="fr-FR" sz="1600" dirty="0" smtClean="0">
                <a:sym typeface="Symbol"/>
              </a:rPr>
              <a:t> </a:t>
            </a:r>
            <a:r>
              <a:rPr lang="fr-FR" sz="1600" baseline="-25000" dirty="0" smtClean="0">
                <a:sym typeface="Symbol"/>
              </a:rPr>
              <a:t>CARIMA – Observé </a:t>
            </a:r>
            <a:r>
              <a:rPr lang="fr-FR" sz="1600" dirty="0" smtClean="0">
                <a:sym typeface="Symbol"/>
              </a:rPr>
              <a:t>à Uckange = 230 m</a:t>
            </a:r>
            <a:r>
              <a:rPr lang="fr-FR" sz="1600" baseline="30000" dirty="0" smtClean="0">
                <a:sym typeface="Symbol"/>
              </a:rPr>
              <a:t>3</a:t>
            </a:r>
            <a:r>
              <a:rPr lang="fr-FR" sz="1600" dirty="0" smtClean="0">
                <a:sym typeface="Symbol"/>
              </a:rPr>
              <a:t>/s</a:t>
            </a:r>
            <a:endParaRPr lang="fr-FR" sz="1600" dirty="0"/>
          </a:p>
        </p:txBody>
      </p:sp>
      <p:pic>
        <p:nvPicPr>
          <p:cNvPr id="10" name="Espace réservé du contenu 3" descr="Tableau-Max-crue-avril-83_b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016" y="5445224"/>
            <a:ext cx="422810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788024" y="274638"/>
            <a:ext cx="4248472" cy="706090"/>
          </a:xfrm>
        </p:spPr>
        <p:txBody>
          <a:bodyPr/>
          <a:lstStyle/>
          <a:p>
            <a:r>
              <a:rPr lang="fr-FR" sz="4000" dirty="0" smtClean="0"/>
              <a:t>Zoom à </a:t>
            </a:r>
            <a:r>
              <a:rPr lang="fr-FR" sz="4000" dirty="0" err="1" smtClean="0"/>
              <a:t>Custines</a:t>
            </a:r>
            <a:endParaRPr lang="fr-FR" sz="4000" dirty="0"/>
          </a:p>
        </p:txBody>
      </p:sp>
      <p:pic>
        <p:nvPicPr>
          <p:cNvPr id="7" name="Espace réservé du contenu 6" descr="Hydrogrammes_Custines_1983_b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924944"/>
            <a:ext cx="8122782" cy="3808187"/>
          </a:xfrm>
        </p:spPr>
      </p:pic>
      <p:pic>
        <p:nvPicPr>
          <p:cNvPr id="8" name="Espace réservé du contenu 5" descr="Tableau_jaugeages_Custin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356992"/>
            <a:ext cx="2376264" cy="1237993"/>
          </a:xfrm>
          <a:prstGeom prst="rect">
            <a:avLst/>
          </a:prstGeom>
        </p:spPr>
      </p:pic>
      <p:pic>
        <p:nvPicPr>
          <p:cNvPr id="9" name="Espace réservé du contenu 4" descr="CT_Custines_bis.jpg"/>
          <p:cNvPicPr>
            <a:picLocks noChangeAspect="1"/>
          </p:cNvPicPr>
          <p:nvPr/>
        </p:nvPicPr>
        <p:blipFill>
          <a:blip r:embed="rId4" cstate="print"/>
          <a:srcRect l="403" r="1210"/>
          <a:stretch>
            <a:fillRect/>
          </a:stretch>
        </p:blipFill>
        <p:spPr bwMode="auto">
          <a:xfrm>
            <a:off x="4432709" y="1124744"/>
            <a:ext cx="4675795" cy="306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Espace réservé du contenu 7" descr="LC_Custines_1743.jpg"/>
          <p:cNvPicPr>
            <a:picLocks noChangeAspect="1"/>
          </p:cNvPicPr>
          <p:nvPr/>
        </p:nvPicPr>
        <p:blipFill>
          <a:blip r:embed="rId5" cstate="print"/>
          <a:srcRect l="17508" r="20092" b="59670"/>
          <a:stretch>
            <a:fillRect/>
          </a:stretch>
        </p:blipFill>
        <p:spPr bwMode="auto">
          <a:xfrm>
            <a:off x="251520" y="188640"/>
            <a:ext cx="4140318" cy="124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Espace réservé du contenu 7" descr="LC_Custines_1743.jpg"/>
          <p:cNvPicPr>
            <a:picLocks noChangeAspect="1"/>
          </p:cNvPicPr>
          <p:nvPr/>
        </p:nvPicPr>
        <p:blipFill>
          <a:blip r:embed="rId6" cstate="print"/>
          <a:srcRect r="86681" b="64592"/>
          <a:stretch>
            <a:fillRect/>
          </a:stretch>
        </p:blipFill>
        <p:spPr bwMode="auto">
          <a:xfrm>
            <a:off x="251520" y="188640"/>
            <a:ext cx="537754" cy="66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Espace réservé du contenu 7" descr="LC_Custines_1743.jpg"/>
          <p:cNvPicPr>
            <a:picLocks noChangeAspect="1"/>
          </p:cNvPicPr>
          <p:nvPr/>
        </p:nvPicPr>
        <p:blipFill>
          <a:blip r:embed="rId5" cstate="print"/>
          <a:srcRect l="17508" t="46752" r="20092" b="25837"/>
          <a:stretch>
            <a:fillRect/>
          </a:stretch>
        </p:blipFill>
        <p:spPr bwMode="auto">
          <a:xfrm>
            <a:off x="251520" y="1484784"/>
            <a:ext cx="4140318" cy="84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Espace réservé du contenu 7" descr="LC_Custines_1743.jpg"/>
          <p:cNvPicPr>
            <a:picLocks noChangeAspect="1"/>
          </p:cNvPicPr>
          <p:nvPr/>
        </p:nvPicPr>
        <p:blipFill>
          <a:blip r:embed="rId5" cstate="print"/>
          <a:srcRect l="32147" t="72589" r="36739" b="11688"/>
          <a:stretch>
            <a:fillRect/>
          </a:stretch>
        </p:blipFill>
        <p:spPr bwMode="auto">
          <a:xfrm>
            <a:off x="323528" y="1916832"/>
            <a:ext cx="4032448" cy="95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Espace réservé du contenu 7" descr="LC_Custines_1743.jpg"/>
          <p:cNvPicPr>
            <a:picLocks noChangeAspect="1"/>
          </p:cNvPicPr>
          <p:nvPr/>
        </p:nvPicPr>
        <p:blipFill>
          <a:blip r:embed="rId5" cstate="print"/>
          <a:srcRect l="17508" t="66437" r="65728" b="25837"/>
          <a:stretch>
            <a:fillRect/>
          </a:stretch>
        </p:blipFill>
        <p:spPr bwMode="auto">
          <a:xfrm>
            <a:off x="395536" y="1772816"/>
            <a:ext cx="1112131" cy="23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Espace réservé du contenu 4" descr="CT_Custines_bis.jpg"/>
          <p:cNvPicPr>
            <a:picLocks noChangeAspect="1"/>
          </p:cNvPicPr>
          <p:nvPr/>
        </p:nvPicPr>
        <p:blipFill>
          <a:blip r:embed="rId4" cstate="print"/>
          <a:srcRect l="13314" t="25622" r="45186" b="44994"/>
          <a:stretch>
            <a:fillRect/>
          </a:stretch>
        </p:blipFill>
        <p:spPr bwMode="auto">
          <a:xfrm>
            <a:off x="4788024" y="1484784"/>
            <a:ext cx="2503180" cy="133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6444208" y="5013176"/>
            <a:ext cx="26997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ym typeface="Symbol"/>
              </a:rPr>
              <a:t> </a:t>
            </a:r>
            <a:r>
              <a:rPr lang="fr-FR" dirty="0" smtClean="0"/>
              <a:t>On pourrait avoir un </a:t>
            </a:r>
            <a:r>
              <a:rPr lang="fr-FR" dirty="0" err="1" smtClean="0"/>
              <a:t>Q</a:t>
            </a:r>
            <a:r>
              <a:rPr lang="fr-FR" baseline="-25000" dirty="0" err="1" smtClean="0"/>
              <a:t>max</a:t>
            </a:r>
            <a:r>
              <a:rPr lang="fr-FR" dirty="0" smtClean="0"/>
              <a:t> qui monte jusqu’à 2100 m3/s</a:t>
            </a:r>
            <a:endParaRPr lang="fr-FR" dirty="0"/>
          </a:p>
        </p:txBody>
      </p:sp>
      <p:pic>
        <p:nvPicPr>
          <p:cNvPr id="20" name="Espace réservé du contenu 6" descr="Hydrogrammes_Custines_1983_bis.jpg"/>
          <p:cNvPicPr>
            <a:picLocks noChangeAspect="1"/>
          </p:cNvPicPr>
          <p:nvPr/>
        </p:nvPicPr>
        <p:blipFill>
          <a:blip r:embed="rId2" cstate="print"/>
          <a:srcRect l="77758" t="65966" r="2356" b="20732"/>
          <a:stretch>
            <a:fillRect/>
          </a:stretch>
        </p:blipFill>
        <p:spPr bwMode="auto">
          <a:xfrm>
            <a:off x="611560" y="4869160"/>
            <a:ext cx="1844624" cy="57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4788024" cy="778098"/>
          </a:xfrm>
        </p:spPr>
        <p:txBody>
          <a:bodyPr/>
          <a:lstStyle/>
          <a:p>
            <a:r>
              <a:rPr lang="fr-FR" sz="3600" dirty="0" smtClean="0"/>
              <a:t>Zoom à </a:t>
            </a:r>
            <a:r>
              <a:rPr lang="fr-FR" sz="3600" dirty="0" err="1" smtClean="0"/>
              <a:t>Hauconcourt</a:t>
            </a:r>
            <a:endParaRPr lang="fr-FR" sz="3600" dirty="0"/>
          </a:p>
        </p:txBody>
      </p:sp>
      <p:pic>
        <p:nvPicPr>
          <p:cNvPr id="4" name="Espace réservé du contenu 3" descr="Hydrogrammes_Hauconcourt_19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852936"/>
            <a:ext cx="8784976" cy="3870331"/>
          </a:xfrm>
        </p:spPr>
      </p:pic>
      <p:pic>
        <p:nvPicPr>
          <p:cNvPr id="5" name="Espace réservé du contenu 11" descr="Tableau_jaugeages_Hauconcou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8184" y="3284984"/>
            <a:ext cx="2348850" cy="152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Espace réservé du contenu 12" descr="CT_Hauconcourt.jpg"/>
          <p:cNvPicPr>
            <a:picLocks noChangeAspect="1"/>
          </p:cNvPicPr>
          <p:nvPr/>
        </p:nvPicPr>
        <p:blipFill>
          <a:blip r:embed="rId4" cstate="print"/>
          <a:srcRect r="11678"/>
          <a:stretch>
            <a:fillRect/>
          </a:stretch>
        </p:blipFill>
        <p:spPr>
          <a:xfrm>
            <a:off x="4534981" y="116632"/>
            <a:ext cx="4609019" cy="3178238"/>
          </a:xfrm>
          <a:prstGeom prst="rect">
            <a:avLst/>
          </a:prstGeom>
        </p:spPr>
      </p:pic>
      <p:pic>
        <p:nvPicPr>
          <p:cNvPr id="7" name="Espace réservé du contenu 4" descr="LC_Hauconcourt_83.jpg"/>
          <p:cNvPicPr>
            <a:picLocks noChangeAspect="1"/>
          </p:cNvPicPr>
          <p:nvPr/>
        </p:nvPicPr>
        <p:blipFill>
          <a:blip r:embed="rId5" cstate="print"/>
          <a:srcRect l="27220" t="4518" r="10814" b="12263"/>
          <a:stretch>
            <a:fillRect/>
          </a:stretch>
        </p:blipFill>
        <p:spPr bwMode="auto">
          <a:xfrm>
            <a:off x="683568" y="1196752"/>
            <a:ext cx="296978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space réservé du contenu 3" descr="Hydrogrammes_Hauconcourt_1983.jpg"/>
          <p:cNvPicPr>
            <a:picLocks noChangeAspect="1"/>
          </p:cNvPicPr>
          <p:nvPr/>
        </p:nvPicPr>
        <p:blipFill>
          <a:blip r:embed="rId2" cstate="print"/>
          <a:srcRect l="72388" t="6911" r="6796" b="79159"/>
          <a:stretch>
            <a:fillRect/>
          </a:stretch>
        </p:blipFill>
        <p:spPr bwMode="auto">
          <a:xfrm>
            <a:off x="6588224" y="4941168"/>
            <a:ext cx="2442158" cy="720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699792" y="5445224"/>
            <a:ext cx="26997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ym typeface="Symbol"/>
              </a:rPr>
              <a:t> </a:t>
            </a:r>
            <a:r>
              <a:rPr lang="fr-FR" dirty="0" smtClean="0"/>
              <a:t>On pourrait avoir un </a:t>
            </a:r>
            <a:r>
              <a:rPr lang="fr-FR" dirty="0" err="1" smtClean="0"/>
              <a:t>Q</a:t>
            </a:r>
            <a:r>
              <a:rPr lang="fr-FR" baseline="-25000" dirty="0" err="1" smtClean="0"/>
              <a:t>max</a:t>
            </a:r>
            <a:r>
              <a:rPr lang="fr-FR" dirty="0" smtClean="0"/>
              <a:t> qui monte jusqu’à 2200 m3/s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23528" y="1052736"/>
            <a:ext cx="15121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LC d’avril 1983 (altitude IGN 69)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fr-FR" dirty="0" smtClean="0"/>
              <a:t>Zoom à Uckange</a:t>
            </a:r>
            <a:endParaRPr lang="fr-FR" dirty="0"/>
          </a:p>
        </p:txBody>
      </p:sp>
      <p:pic>
        <p:nvPicPr>
          <p:cNvPr id="8" name="Espace réservé du contenu 7" descr="Hydrogrammes_Uckange_19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2852936"/>
            <a:ext cx="6948263" cy="3744417"/>
          </a:xfrm>
        </p:spPr>
      </p:pic>
      <p:pic>
        <p:nvPicPr>
          <p:cNvPr id="7" name="Espace réservé du contenu 6" descr="CT_Uckang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23928" y="1124744"/>
            <a:ext cx="5194059" cy="3096344"/>
          </a:xfrm>
        </p:spPr>
      </p:pic>
      <p:pic>
        <p:nvPicPr>
          <p:cNvPr id="9" name="Espace réservé du contenu 4" descr="Hydrogrammes_Uckange_1983.jpg"/>
          <p:cNvPicPr>
            <a:picLocks noChangeAspect="1"/>
          </p:cNvPicPr>
          <p:nvPr/>
        </p:nvPicPr>
        <p:blipFill>
          <a:blip r:embed="rId2" cstate="print"/>
          <a:srcRect l="72478" t="6316" r="6508" b="73266"/>
          <a:stretch>
            <a:fillRect/>
          </a:stretch>
        </p:blipFill>
        <p:spPr bwMode="auto">
          <a:xfrm>
            <a:off x="1979712" y="5373216"/>
            <a:ext cx="2160240" cy="9834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Espace réservé du contenu 6" descr="CT_Uckange.jpg"/>
          <p:cNvPicPr>
            <a:picLocks noChangeAspect="1"/>
          </p:cNvPicPr>
          <p:nvPr/>
        </p:nvPicPr>
        <p:blipFill>
          <a:blip r:embed="rId4" cstate="print"/>
          <a:srcRect l="7625" t="40495" r="58777" b="39852"/>
          <a:stretch>
            <a:fillRect/>
          </a:stretch>
        </p:blipFill>
        <p:spPr bwMode="auto">
          <a:xfrm>
            <a:off x="4283968" y="2229839"/>
            <a:ext cx="2639276" cy="763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0" y="1412776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/>
              <a:buChar char="®"/>
            </a:pPr>
            <a:r>
              <a:rPr lang="fr-FR" sz="1600" dirty="0" smtClean="0">
                <a:sym typeface="Symbol"/>
              </a:rPr>
              <a:t> Stabilité CT</a:t>
            </a:r>
          </a:p>
          <a:p>
            <a:pPr>
              <a:buFont typeface="Symbol"/>
              <a:buChar char="®"/>
            </a:pPr>
            <a:r>
              <a:rPr lang="fr-FR" sz="1600" dirty="0" smtClean="0">
                <a:sym typeface="Symbol"/>
              </a:rPr>
              <a:t> Cohérence </a:t>
            </a:r>
            <a:r>
              <a:rPr lang="fr-FR" sz="1600" dirty="0" err="1" smtClean="0"/>
              <a:t>Q</a:t>
            </a:r>
            <a:r>
              <a:rPr lang="fr-FR" sz="1600" baseline="-25000" dirty="0" err="1" smtClean="0"/>
              <a:t>max</a:t>
            </a:r>
            <a:r>
              <a:rPr lang="fr-FR" sz="1600" dirty="0" smtClean="0"/>
              <a:t> Uckange et Perl</a:t>
            </a:r>
          </a:p>
          <a:p>
            <a:r>
              <a:rPr lang="fr-FR" sz="1600" dirty="0" smtClean="0">
                <a:sym typeface="Symbol"/>
              </a:rPr>
              <a:t> </a:t>
            </a:r>
            <a:r>
              <a:rPr lang="fr-FR" sz="1600" dirty="0" err="1" smtClean="0">
                <a:sym typeface="Symbol"/>
              </a:rPr>
              <a:t>Q</a:t>
            </a:r>
            <a:r>
              <a:rPr lang="fr-FR" sz="1600" baseline="-25000" dirty="0" err="1" smtClean="0">
                <a:sym typeface="Symbol"/>
              </a:rPr>
              <a:t>max</a:t>
            </a:r>
            <a:r>
              <a:rPr lang="fr-FR" sz="1600" dirty="0" smtClean="0">
                <a:sym typeface="Symbol"/>
              </a:rPr>
              <a:t> </a:t>
            </a:r>
            <a:r>
              <a:rPr lang="fr-FR" sz="1600" baseline="-25000" dirty="0" smtClean="0">
                <a:sym typeface="Symbol"/>
              </a:rPr>
              <a:t>CARIMA – </a:t>
            </a:r>
            <a:r>
              <a:rPr lang="fr-FR" sz="1600" baseline="-25000" dirty="0" err="1" smtClean="0">
                <a:sym typeface="Symbol"/>
              </a:rPr>
              <a:t>Obs</a:t>
            </a:r>
            <a:r>
              <a:rPr lang="fr-FR" sz="1600" baseline="-25000" dirty="0" smtClean="0">
                <a:sym typeface="Symbol"/>
              </a:rPr>
              <a:t> </a:t>
            </a:r>
            <a:r>
              <a:rPr lang="fr-FR" sz="1600" dirty="0" smtClean="0">
                <a:sym typeface="Symbol"/>
              </a:rPr>
              <a:t>à Uckange = 230 m</a:t>
            </a:r>
            <a:r>
              <a:rPr lang="fr-FR" sz="1600" baseline="30000" dirty="0" smtClean="0">
                <a:sym typeface="Symbol"/>
              </a:rPr>
              <a:t>3</a:t>
            </a:r>
            <a:r>
              <a:rPr lang="fr-FR" sz="1600" dirty="0" smtClean="0">
                <a:sym typeface="Symbol"/>
              </a:rPr>
              <a:t>/s</a:t>
            </a:r>
            <a:endParaRPr lang="fr-FR" sz="1600" dirty="0"/>
          </a:p>
        </p:txBody>
      </p:sp>
      <p:pic>
        <p:nvPicPr>
          <p:cNvPr id="12" name="Espace réservé du contenu 4" descr="Tableau_jaugeages_Uckan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516216" y="4293096"/>
            <a:ext cx="2358811" cy="201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fr-FR" dirty="0" smtClean="0"/>
              <a:t>Synthèse situation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/>
          <a:lstStyle/>
          <a:p>
            <a:r>
              <a:rPr lang="fr-FR" sz="2800" dirty="0" smtClean="0"/>
              <a:t>Incertitudes sur les </a:t>
            </a:r>
            <a:r>
              <a:rPr lang="fr-FR" sz="2800" dirty="0" err="1" smtClean="0"/>
              <a:t>hydrogrammes</a:t>
            </a:r>
            <a:r>
              <a:rPr lang="fr-FR" sz="2800" dirty="0" smtClean="0"/>
              <a:t> de crue d’avril 1983 (Seille, </a:t>
            </a:r>
            <a:r>
              <a:rPr lang="fr-FR" sz="2800" dirty="0" err="1" smtClean="0"/>
              <a:t>Custines</a:t>
            </a:r>
            <a:r>
              <a:rPr lang="fr-FR" sz="2800" dirty="0" smtClean="0"/>
              <a:t>, </a:t>
            </a:r>
            <a:r>
              <a:rPr lang="fr-FR" sz="2800" dirty="0" err="1" smtClean="0"/>
              <a:t>Hauconcourt</a:t>
            </a:r>
            <a:r>
              <a:rPr lang="fr-FR" sz="2800" dirty="0" smtClean="0"/>
              <a:t>)</a:t>
            </a:r>
          </a:p>
          <a:p>
            <a:r>
              <a:rPr lang="fr-FR" sz="2800" dirty="0" smtClean="0">
                <a:sym typeface="Symbol"/>
              </a:rPr>
              <a:t>Augmentation du </a:t>
            </a:r>
            <a:r>
              <a:rPr lang="fr-FR" sz="2800" dirty="0" err="1" smtClean="0"/>
              <a:t>Q</a:t>
            </a:r>
            <a:r>
              <a:rPr lang="fr-FR" sz="2800" baseline="-25000" dirty="0" err="1" smtClean="0"/>
              <a:t>max</a:t>
            </a:r>
            <a:r>
              <a:rPr lang="fr-FR" sz="2800" dirty="0" smtClean="0"/>
              <a:t> Moselle d’amont en aval</a:t>
            </a:r>
          </a:p>
          <a:p>
            <a:r>
              <a:rPr lang="fr-FR" sz="2800" dirty="0" smtClean="0"/>
              <a:t>Cohérence </a:t>
            </a:r>
            <a:r>
              <a:rPr lang="fr-FR" sz="2800" dirty="0" err="1" smtClean="0"/>
              <a:t>Q</a:t>
            </a:r>
            <a:r>
              <a:rPr lang="fr-FR" sz="2800" baseline="-25000" dirty="0" err="1" smtClean="0"/>
              <a:t>max</a:t>
            </a:r>
            <a:r>
              <a:rPr lang="fr-FR" sz="2800" baseline="-25000" dirty="0" smtClean="0"/>
              <a:t> </a:t>
            </a:r>
            <a:r>
              <a:rPr lang="fr-FR" sz="2800" dirty="0" smtClean="0"/>
              <a:t>Uckange – Perl</a:t>
            </a:r>
          </a:p>
          <a:p>
            <a:r>
              <a:rPr lang="fr-FR" sz="2800" dirty="0" smtClean="0"/>
              <a:t>Les </a:t>
            </a:r>
            <a:r>
              <a:rPr lang="fr-FR" sz="2800" dirty="0" err="1" smtClean="0"/>
              <a:t>hydrogrammes</a:t>
            </a:r>
            <a:r>
              <a:rPr lang="fr-FR" sz="2800" dirty="0" smtClean="0"/>
              <a:t> fictifs pour les affluents ne permettent pas de retrouver le </a:t>
            </a:r>
            <a:r>
              <a:rPr lang="fr-FR" sz="2800" dirty="0" err="1" smtClean="0"/>
              <a:t>Q</a:t>
            </a:r>
            <a:r>
              <a:rPr lang="fr-FR" sz="2800" baseline="-25000" dirty="0" err="1" smtClean="0"/>
              <a:t>max</a:t>
            </a:r>
            <a:r>
              <a:rPr lang="fr-FR" sz="2800" dirty="0" smtClean="0"/>
              <a:t> à Uckange</a:t>
            </a:r>
          </a:p>
          <a:p>
            <a:pPr>
              <a:buNone/>
            </a:pPr>
            <a:r>
              <a:rPr lang="fr-FR" sz="2800" dirty="0" smtClean="0">
                <a:sym typeface="Symbol"/>
              </a:rPr>
              <a:t> choix effectués</a:t>
            </a:r>
            <a:endParaRPr lang="fr-FR" sz="2800" dirty="0" smtClean="0"/>
          </a:p>
          <a:p>
            <a:pPr lvl="1"/>
            <a:r>
              <a:rPr lang="fr-FR" sz="2400" dirty="0" smtClean="0">
                <a:sym typeface="Symbol"/>
              </a:rPr>
              <a:t>Affluents = </a:t>
            </a:r>
            <a:r>
              <a:rPr lang="fr-FR" sz="2400" dirty="0" err="1" smtClean="0">
                <a:sym typeface="Symbol"/>
              </a:rPr>
              <a:t>hydrogrammes</a:t>
            </a:r>
            <a:r>
              <a:rPr lang="fr-FR" sz="2400" dirty="0" smtClean="0">
                <a:sym typeface="Symbol"/>
              </a:rPr>
              <a:t> mesurés + reconstitution Seille</a:t>
            </a:r>
          </a:p>
          <a:p>
            <a:pPr lvl="1"/>
            <a:r>
              <a:rPr lang="fr-FR" sz="2400" dirty="0" smtClean="0">
                <a:sym typeface="Symbol"/>
              </a:rPr>
              <a:t>Moselle = </a:t>
            </a:r>
            <a:r>
              <a:rPr lang="fr-FR" sz="2400" dirty="0" err="1" smtClean="0">
                <a:sym typeface="Symbol"/>
              </a:rPr>
              <a:t>hydrogramme</a:t>
            </a:r>
            <a:r>
              <a:rPr lang="fr-FR" sz="2400" dirty="0" smtClean="0">
                <a:sym typeface="Symbol"/>
              </a:rPr>
              <a:t> mesuré à </a:t>
            </a:r>
            <a:r>
              <a:rPr lang="fr-FR" sz="2400" dirty="0" err="1" smtClean="0">
                <a:sym typeface="Symbol"/>
              </a:rPr>
              <a:t>Custines</a:t>
            </a:r>
            <a:r>
              <a:rPr lang="fr-FR" sz="2400" dirty="0" smtClean="0">
                <a:sym typeface="Symbol"/>
              </a:rPr>
              <a:t> + augmentation de l’</a:t>
            </a:r>
            <a:r>
              <a:rPr lang="fr-FR" sz="2400" dirty="0" err="1" smtClean="0">
                <a:sym typeface="Symbol"/>
              </a:rPr>
              <a:t>hydrogramme</a:t>
            </a:r>
            <a:r>
              <a:rPr lang="fr-FR" sz="2400" dirty="0" smtClean="0">
                <a:sym typeface="Symbol"/>
              </a:rPr>
              <a:t> transféré à </a:t>
            </a:r>
            <a:r>
              <a:rPr lang="fr-FR" sz="2400" dirty="0" err="1" smtClean="0">
                <a:sym typeface="Symbol"/>
              </a:rPr>
              <a:t>Corny</a:t>
            </a:r>
            <a:r>
              <a:rPr lang="fr-FR" sz="2400" dirty="0" smtClean="0">
                <a:sym typeface="Symbol"/>
              </a:rPr>
              <a:t>-sur-Moselle pour retrouver le </a:t>
            </a:r>
            <a:r>
              <a:rPr lang="fr-FR" sz="2400" dirty="0" err="1" smtClean="0">
                <a:sym typeface="Symbol"/>
              </a:rPr>
              <a:t>Q</a:t>
            </a:r>
            <a:r>
              <a:rPr lang="fr-FR" sz="2400" baseline="-25000" dirty="0" err="1" smtClean="0">
                <a:sym typeface="Symbol"/>
              </a:rPr>
              <a:t>max</a:t>
            </a:r>
            <a:r>
              <a:rPr lang="fr-FR" sz="2400" dirty="0" smtClean="0">
                <a:sym typeface="Symbol"/>
              </a:rPr>
              <a:t> à Uckange</a:t>
            </a:r>
            <a:r>
              <a:rPr lang="fr-FR" sz="24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07504" y="6021288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NB : avec formule de </a:t>
            </a:r>
            <a:r>
              <a:rPr lang="fr-FR" sz="1600" dirty="0" err="1" smtClean="0"/>
              <a:t>Myer</a:t>
            </a:r>
            <a:r>
              <a:rPr lang="fr-FR" sz="1600" dirty="0" smtClean="0"/>
              <a:t>                                     on obtiendrait </a:t>
            </a:r>
            <a:r>
              <a:rPr lang="fr-FR" sz="1600" dirty="0" err="1" smtClean="0"/>
              <a:t>Q</a:t>
            </a:r>
            <a:r>
              <a:rPr lang="fr-FR" sz="1600" baseline="-25000" dirty="0" err="1" smtClean="0"/>
              <a:t>max</a:t>
            </a:r>
            <a:r>
              <a:rPr lang="fr-FR" sz="1600" baseline="-25000" dirty="0" smtClean="0"/>
              <a:t> </a:t>
            </a:r>
            <a:r>
              <a:rPr lang="fr-FR" sz="1600" baseline="-25000" dirty="0" err="1" smtClean="0"/>
              <a:t>Corny</a:t>
            </a:r>
            <a:r>
              <a:rPr lang="fr-FR" sz="1600" dirty="0" smtClean="0"/>
              <a:t> = 2233 m</a:t>
            </a:r>
            <a:r>
              <a:rPr lang="fr-FR" sz="1600" baseline="30000" dirty="0" smtClean="0"/>
              <a:t>3</a:t>
            </a:r>
            <a:r>
              <a:rPr lang="fr-FR" sz="1600" dirty="0" smtClean="0"/>
              <a:t>/s (a = 0.9)</a:t>
            </a:r>
          </a:p>
          <a:p>
            <a:r>
              <a:rPr lang="fr-FR" sz="1600" dirty="0" smtClean="0"/>
              <a:t>                                                                                                ou </a:t>
            </a:r>
            <a:r>
              <a:rPr lang="fr-FR" sz="1600" dirty="0" err="1" smtClean="0"/>
              <a:t>Q</a:t>
            </a:r>
            <a:r>
              <a:rPr lang="fr-FR" sz="1600" baseline="-25000" dirty="0" err="1" smtClean="0"/>
              <a:t>max</a:t>
            </a:r>
            <a:r>
              <a:rPr lang="fr-FR" sz="1600" baseline="-25000" dirty="0" smtClean="0"/>
              <a:t> </a:t>
            </a:r>
            <a:r>
              <a:rPr lang="fr-FR" sz="1600" baseline="-25000" dirty="0" err="1" smtClean="0"/>
              <a:t>Corny</a:t>
            </a:r>
            <a:r>
              <a:rPr lang="fr-FR" sz="1600" dirty="0" smtClean="0"/>
              <a:t> = 2204 m</a:t>
            </a:r>
            <a:r>
              <a:rPr lang="fr-FR" sz="1600" baseline="30000" dirty="0" smtClean="0"/>
              <a:t>3</a:t>
            </a:r>
            <a:r>
              <a:rPr lang="fr-FR" sz="1600" dirty="0" smtClean="0"/>
              <a:t>/s (a= 0.8)</a:t>
            </a:r>
            <a:endParaRPr lang="fr-FR" sz="16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fr-FR" dirty="0" smtClean="0"/>
              <a:t>Les hypothèses hydrologiques de Mascaret</a:t>
            </a:r>
            <a:endParaRPr lang="fr-FR" dirty="0"/>
          </a:p>
        </p:txBody>
      </p:sp>
      <p:pic>
        <p:nvPicPr>
          <p:cNvPr id="4" name="Espace réservé du contenu 3" descr="Hypotheses_Mascar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8229600" cy="3701063"/>
          </a:xfrm>
        </p:spPr>
      </p:pic>
      <p:pic>
        <p:nvPicPr>
          <p:cNvPr id="5" name="Espace réservé du contenu 9" descr="Tableau_Hypotheses_Mascar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8887" y="4941168"/>
            <a:ext cx="6405726" cy="97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8" descr="Méthode de Myer.jpg"/>
          <p:cNvPicPr>
            <a:picLocks noChangeAspect="1" noChangeArrowheads="1"/>
          </p:cNvPicPr>
          <p:nvPr/>
        </p:nvPicPr>
        <p:blipFill>
          <a:blip r:embed="rId4" cstate="print"/>
          <a:srcRect l="38212" r="16674" b="67493"/>
          <a:stretch>
            <a:fillRect/>
          </a:stretch>
        </p:blipFill>
        <p:spPr bwMode="auto">
          <a:xfrm>
            <a:off x="2771800" y="5949280"/>
            <a:ext cx="182688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dirty="0" smtClean="0"/>
              <a:t>Les </a:t>
            </a:r>
            <a:r>
              <a:rPr lang="fr-FR" dirty="0" err="1" smtClean="0"/>
              <a:t>hydrogrammes</a:t>
            </a:r>
            <a:r>
              <a:rPr lang="fr-FR" dirty="0" smtClean="0"/>
              <a:t> calculés avec Mascaret</a:t>
            </a:r>
            <a:endParaRPr lang="fr-FR" dirty="0"/>
          </a:p>
        </p:txBody>
      </p:sp>
      <p:pic>
        <p:nvPicPr>
          <p:cNvPr id="4" name="Espace réservé du contenu 3" descr="Hydrogrammes_calculés_Mascar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647123" cy="4061047"/>
          </a:xfrm>
        </p:spPr>
      </p:pic>
      <p:pic>
        <p:nvPicPr>
          <p:cNvPr id="5" name="Espace réservé du contenu 11" descr="Tableau_Hydrogrammes_calculés_Mascar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23728" y="5805264"/>
            <a:ext cx="542800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845977" cy="645333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grpSp>
        <p:nvGrpSpPr>
          <p:cNvPr id="2" name="Group 13"/>
          <p:cNvGrpSpPr/>
          <p:nvPr/>
        </p:nvGrpSpPr>
        <p:grpSpPr>
          <a:xfrm>
            <a:off x="467544" y="620688"/>
            <a:ext cx="1656184" cy="1222821"/>
            <a:chOff x="467544" y="620688"/>
            <a:chExt cx="1656184" cy="1222821"/>
          </a:xfrm>
        </p:grpSpPr>
        <p:sp>
          <p:nvSpPr>
            <p:cNvPr id="5" name="CustomShape 1"/>
            <p:cNvSpPr/>
            <p:nvPr/>
          </p:nvSpPr>
          <p:spPr>
            <a:xfrm flipH="1">
              <a:off x="1331640" y="620688"/>
              <a:ext cx="792088" cy="1222821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chemeClr val="accent1"/>
            </a:solidFill>
            <a:ln w="508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3"/>
            <p:cNvSpPr/>
            <p:nvPr/>
          </p:nvSpPr>
          <p:spPr>
            <a:xfrm>
              <a:off x="467544" y="764704"/>
              <a:ext cx="1155254" cy="45561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defRPr/>
              </a:pPr>
              <a:r>
                <a:rPr lang="fr-FR" sz="1200" b="1" spc="-1" dirty="0" smtClean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Uckange/Perl</a:t>
              </a:r>
            </a:p>
            <a:p>
              <a:pPr algn="ctr">
                <a:defRPr/>
              </a:pPr>
              <a:r>
                <a:rPr lang="fr-FR" sz="1200" b="1" spc="-1" dirty="0" smtClean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Env. 40km</a:t>
              </a:r>
              <a:endPara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0" y="4005064"/>
            <a:ext cx="1331640" cy="2160240"/>
            <a:chOff x="0" y="4005064"/>
            <a:chExt cx="1331640" cy="2160240"/>
          </a:xfrm>
        </p:grpSpPr>
        <p:sp>
          <p:nvSpPr>
            <p:cNvPr id="8" name="CustomShape 4"/>
            <p:cNvSpPr/>
            <p:nvPr/>
          </p:nvSpPr>
          <p:spPr>
            <a:xfrm>
              <a:off x="0" y="4725144"/>
              <a:ext cx="1230983" cy="45561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defRPr/>
              </a:pPr>
              <a:r>
                <a:rPr lang="fr-FR" sz="1200" b="1" spc="-1" dirty="0" err="1" smtClean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Custines</a:t>
              </a:r>
              <a:r>
                <a:rPr lang="fr-FR" sz="1200" b="1" spc="-1" dirty="0" smtClean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/</a:t>
              </a:r>
              <a:r>
                <a:rPr lang="fr-FR" sz="1200" b="1" spc="-1" dirty="0" err="1" smtClean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Corny</a:t>
              </a:r>
              <a:endPara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>
                <a:defRPr/>
              </a:pPr>
              <a:r>
                <a:rPr lang="fr-FR" sz="1200" b="1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Env. </a:t>
              </a:r>
              <a:r>
                <a:rPr lang="fr-FR" sz="1200" b="1" spc="-1" dirty="0" smtClean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40km</a:t>
              </a:r>
              <a:endPara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331640" y="4005064"/>
              <a:ext cx="0" cy="216024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6" name="Group 14"/>
          <p:cNvGrpSpPr/>
          <p:nvPr/>
        </p:nvGrpSpPr>
        <p:grpSpPr>
          <a:xfrm>
            <a:off x="0" y="1844824"/>
            <a:ext cx="1331640" cy="2160240"/>
            <a:chOff x="0" y="1844824"/>
            <a:chExt cx="1331640" cy="2160240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>
              <a:off x="1331640" y="1844824"/>
              <a:ext cx="0" cy="216024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16" name="CustomShape 4"/>
            <p:cNvSpPr/>
            <p:nvPr/>
          </p:nvSpPr>
          <p:spPr>
            <a:xfrm>
              <a:off x="0" y="2492896"/>
              <a:ext cx="1224136" cy="45561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defRPr/>
              </a:pPr>
              <a:r>
                <a:rPr lang="fr-FR" sz="1200" b="1" spc="-1" dirty="0" err="1" smtClean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Corny</a:t>
              </a:r>
              <a:r>
                <a:rPr lang="fr-FR" sz="1200" b="1" spc="-1" dirty="0" smtClean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/Uckange</a:t>
              </a:r>
              <a:endPara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>
                <a:defRPr/>
              </a:pPr>
              <a:r>
                <a:rPr lang="fr-FR" sz="1200" b="1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Env. </a:t>
              </a:r>
              <a:r>
                <a:rPr lang="fr-FR" sz="1200" b="1" spc="-1" dirty="0" smtClean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rPr>
                <a:t>40km</a:t>
              </a:r>
              <a:endPara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</p:grpSp>
      <p:sp>
        <p:nvSpPr>
          <p:cNvPr id="17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5004048" y="548680"/>
            <a:ext cx="3995936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  <a:defRPr/>
            </a:pPr>
            <a:r>
              <a:rPr lang="fr-FR" sz="1200" dirty="0" smtClean="0"/>
              <a:t>Modèle Uckange/Perl (juin 2017 à juin 2018)</a:t>
            </a:r>
          </a:p>
          <a:p>
            <a:pPr marL="285840" indent="-285480">
              <a:buClr>
                <a:srgbClr val="000000"/>
              </a:buClr>
              <a:buFont typeface="Arial"/>
              <a:buChar char="•"/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149 profils en travers</a:t>
            </a:r>
          </a:p>
          <a:p>
            <a:pPr marL="285840" indent="-285480">
              <a:buClr>
                <a:srgbClr val="000000"/>
              </a:buClr>
              <a:buFont typeface="Arial"/>
              <a:buChar char="•"/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12 ponts</a:t>
            </a:r>
          </a:p>
          <a:p>
            <a:pPr marL="285840" indent="-285480">
              <a:buClr>
                <a:srgbClr val="000000"/>
              </a:buClr>
              <a:buFont typeface="Arial"/>
              <a:buChar char="•"/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 barrages mobiles</a:t>
            </a:r>
          </a:p>
          <a:p>
            <a:pPr marL="285840" indent="-285480">
              <a:buClr>
                <a:srgbClr val="000000"/>
              </a:buClr>
              <a:buFont typeface="Arial"/>
              <a:buChar char="•"/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30 casiers</a:t>
            </a:r>
          </a:p>
          <a:p>
            <a:pPr marL="285840" indent="-285480">
              <a:buClr>
                <a:srgbClr val="000000"/>
              </a:buClr>
              <a:buFont typeface="Arial"/>
              <a:buChar char="•"/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84 liaisons casiers/biefs</a:t>
            </a:r>
          </a:p>
          <a:p>
            <a:pPr marL="285840" indent="-285480">
              <a:buClr>
                <a:srgbClr val="000000"/>
              </a:buClr>
              <a:buFont typeface="Arial"/>
              <a:buChar char="•"/>
              <a:defRPr/>
            </a:pPr>
            <a:r>
              <a:rPr lang="fr-FR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 crues de calage : janvier 2018 et avril 1983</a:t>
            </a:r>
          </a:p>
          <a:p>
            <a:pPr marL="285840" indent="-285480">
              <a:buClr>
                <a:srgbClr val="000000"/>
              </a:buClr>
              <a:buFont typeface="Arial"/>
              <a:buChar char="•"/>
              <a:defRPr/>
            </a:pPr>
            <a:endParaRPr lang="fr-FR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buFontTx/>
              <a:buNone/>
              <a:defRPr/>
            </a:pPr>
            <a:endParaRPr lang="fr-FR" sz="1200" dirty="0"/>
          </a:p>
        </p:txBody>
      </p:sp>
      <p:sp>
        <p:nvSpPr>
          <p:cNvPr id="18" name="Espace réservé du contenu 6"/>
          <p:cNvSpPr>
            <a:spLocks noGrp="1"/>
          </p:cNvSpPr>
          <p:nvPr>
            <p:ph sz="quarter" idx="4294967295"/>
          </p:nvPr>
        </p:nvSpPr>
        <p:spPr>
          <a:xfrm>
            <a:off x="5004048" y="2276872"/>
            <a:ext cx="399593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  <a:defRPr/>
            </a:pPr>
            <a:r>
              <a:rPr lang="fr-FR" sz="1200" dirty="0" smtClean="0"/>
              <a:t>Modèle </a:t>
            </a:r>
            <a:r>
              <a:rPr lang="fr-FR" sz="1200" dirty="0" err="1" smtClean="0"/>
              <a:t>Corny</a:t>
            </a:r>
            <a:r>
              <a:rPr lang="fr-FR" sz="1200" dirty="0" smtClean="0"/>
              <a:t>/Uckange (janvier 2019 – octobre 2020)</a:t>
            </a:r>
          </a:p>
          <a:p>
            <a:pPr>
              <a:defRPr/>
            </a:pPr>
            <a:r>
              <a:rPr lang="fr-FR" sz="1100" dirty="0" smtClean="0"/>
              <a:t>226 </a:t>
            </a: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profils en travers</a:t>
            </a:r>
          </a:p>
          <a:p>
            <a:pPr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33 ponts</a:t>
            </a:r>
          </a:p>
          <a:p>
            <a:pPr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5 barrages mobiles</a:t>
            </a:r>
          </a:p>
          <a:p>
            <a:pPr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5 seuils fixes</a:t>
            </a:r>
          </a:p>
          <a:p>
            <a:pPr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134 casiers</a:t>
            </a:r>
          </a:p>
          <a:p>
            <a:pPr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395 liaisons hydrauliques casiers/biefs</a:t>
            </a:r>
            <a:endParaRPr lang="fr-FR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defRPr/>
            </a:pPr>
            <a:r>
              <a:rPr lang="fr-FR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 crues de calage : janvier 2018, octobre 2006 (jusqu’à Metz) et avril 1983</a:t>
            </a:r>
          </a:p>
          <a:p>
            <a:pPr>
              <a:defRPr/>
            </a:pPr>
            <a:endParaRPr lang="fr-FR" sz="1200" dirty="0"/>
          </a:p>
        </p:txBody>
      </p:sp>
      <p:sp>
        <p:nvSpPr>
          <p:cNvPr id="19" name="Espace réservé du contenu 6"/>
          <p:cNvSpPr>
            <a:spLocks noGrp="1"/>
          </p:cNvSpPr>
          <p:nvPr>
            <p:ph sz="quarter" idx="4294967295"/>
          </p:nvPr>
        </p:nvSpPr>
        <p:spPr>
          <a:xfrm>
            <a:off x="5004048" y="4437112"/>
            <a:ext cx="3995936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  <a:defRPr/>
            </a:pPr>
            <a:r>
              <a:rPr lang="fr-FR" sz="1200" dirty="0" smtClean="0"/>
              <a:t>Modèle </a:t>
            </a:r>
            <a:r>
              <a:rPr lang="fr-FR" sz="1200" dirty="0" err="1" smtClean="0"/>
              <a:t>Custines</a:t>
            </a:r>
            <a:r>
              <a:rPr lang="fr-FR" sz="1200" dirty="0" smtClean="0"/>
              <a:t>/</a:t>
            </a:r>
            <a:r>
              <a:rPr lang="fr-FR" sz="1200" dirty="0" err="1" smtClean="0"/>
              <a:t>Corny</a:t>
            </a:r>
            <a:r>
              <a:rPr lang="fr-FR" sz="1200" dirty="0" smtClean="0"/>
              <a:t> (janvier 2019 – octobre 2020)</a:t>
            </a:r>
          </a:p>
          <a:p>
            <a:pPr>
              <a:defRPr/>
            </a:pPr>
            <a:r>
              <a:rPr lang="fr-FR" sz="1100" dirty="0" smtClean="0"/>
              <a:t>122 </a:t>
            </a: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profils en travers</a:t>
            </a:r>
          </a:p>
          <a:p>
            <a:pPr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12 ponts</a:t>
            </a:r>
          </a:p>
          <a:p>
            <a:pPr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 barrages mobiles</a:t>
            </a:r>
          </a:p>
          <a:p>
            <a:pPr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 seuils fixes</a:t>
            </a:r>
          </a:p>
          <a:p>
            <a:pPr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66 casiers</a:t>
            </a:r>
          </a:p>
          <a:p>
            <a:pPr>
              <a:defRPr/>
            </a:pPr>
            <a:r>
              <a:rPr lang="fr-FR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191 liaisons hydrauliques casiers/biefs</a:t>
            </a:r>
          </a:p>
          <a:p>
            <a:pPr>
              <a:defRPr/>
            </a:pPr>
            <a:r>
              <a:rPr lang="fr-FR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 crues de calage : janvier 2018, octobre 2006 et avril 1983</a:t>
            </a:r>
          </a:p>
          <a:p>
            <a:pPr>
              <a:defRPr/>
            </a:pPr>
            <a:endParaRPr lang="fr-FR" sz="1200" dirty="0"/>
          </a:p>
        </p:txBody>
      </p:sp>
      <p:sp>
        <p:nvSpPr>
          <p:cNvPr id="20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Description des modèles hydrauliques de la Moselle aval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Résultats modélisation </a:t>
            </a:r>
            <a:r>
              <a:rPr lang="fr-FR" sz="2400" b="1" dirty="0" err="1" smtClean="0">
                <a:solidFill>
                  <a:srgbClr val="0070C0"/>
                </a:solidFill>
              </a:rPr>
              <a:t>Corny</a:t>
            </a:r>
            <a:r>
              <a:rPr lang="fr-FR" sz="2400" b="1" dirty="0" smtClean="0">
                <a:solidFill>
                  <a:srgbClr val="0070C0"/>
                </a:solidFill>
              </a:rPr>
              <a:t> sur Moselle – Uckange</a:t>
            </a: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Tronçon </a:t>
            </a:r>
            <a:r>
              <a:rPr lang="fr-FR" sz="2400" b="1" dirty="0" err="1" smtClean="0">
                <a:solidFill>
                  <a:srgbClr val="0070C0"/>
                </a:solidFill>
              </a:rPr>
              <a:t>Argancy</a:t>
            </a:r>
            <a:r>
              <a:rPr lang="fr-FR" sz="2400" b="1" dirty="0" smtClean="0">
                <a:solidFill>
                  <a:srgbClr val="0070C0"/>
                </a:solidFill>
              </a:rPr>
              <a:t> - Uckange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9" name="Espace réservé du contenu 8" descr="Argancy_Uckang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8769572" cy="5475001"/>
          </a:xfrm>
        </p:spPr>
      </p:pic>
      <p:cxnSp>
        <p:nvCxnSpPr>
          <p:cNvPr id="17" name="Connecteur droit avec flèche 16"/>
          <p:cNvCxnSpPr/>
          <p:nvPr/>
        </p:nvCxnSpPr>
        <p:spPr bwMode="auto">
          <a:xfrm>
            <a:off x="467544" y="1556792"/>
            <a:ext cx="698477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18" name="ZoneTexte 17"/>
          <p:cNvSpPr txBox="1"/>
          <p:nvPr/>
        </p:nvSpPr>
        <p:spPr>
          <a:xfrm>
            <a:off x="1763688" y="1628800"/>
            <a:ext cx="54726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Tronçon de rivière parallèle au canal à grand gabarit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59113" y="0"/>
            <a:ext cx="6084887" cy="98072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sz="2000" b="1" kern="0" dirty="0" smtClean="0"/>
              <a:t>Tronçon de Moselle entre le barrage d’</a:t>
            </a:r>
            <a:r>
              <a:rPr lang="fr-FR" sz="2000" b="1" kern="0" dirty="0" err="1" smtClean="0"/>
              <a:t>Argancy</a:t>
            </a:r>
            <a:r>
              <a:rPr lang="fr-FR" sz="2000" b="1" kern="0" dirty="0" smtClean="0"/>
              <a:t> et la confluence avec l’Orne</a:t>
            </a:r>
            <a:endParaRPr lang="fr-FR" sz="2000" b="1" kern="0" dirty="0"/>
          </a:p>
        </p:txBody>
      </p:sp>
      <p:pic>
        <p:nvPicPr>
          <p:cNvPr id="6147" name="Picture 2" descr="_Ortho_carte_genera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3013075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 descr="_Ortho_carte_generale_legende.jpg"/>
          <p:cNvPicPr>
            <a:picLocks noChangeAspect="1"/>
          </p:cNvPicPr>
          <p:nvPr/>
        </p:nvPicPr>
        <p:blipFill>
          <a:blip r:embed="rId3" cstate="print"/>
          <a:srcRect b="50653"/>
          <a:stretch>
            <a:fillRect/>
          </a:stretch>
        </p:blipFill>
        <p:spPr bwMode="auto">
          <a:xfrm>
            <a:off x="0" y="188640"/>
            <a:ext cx="3059113" cy="36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131840" y="1124744"/>
            <a:ext cx="5761037" cy="1079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sz="2000" kern="0" dirty="0" smtClean="0"/>
              <a:t>Aménagements antérieurs au canal à petit gabarit latéral à la Moselle</a:t>
            </a:r>
            <a:endParaRPr lang="fr-FR" sz="2000" kern="0" dirty="0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03575" y="2349500"/>
            <a:ext cx="5768975" cy="3817938"/>
            <a:chOff x="3203848" y="2348880"/>
            <a:chExt cx="5768804" cy="3818001"/>
          </a:xfrm>
        </p:grpSpPr>
        <p:pic>
          <p:nvPicPr>
            <p:cNvPr id="6152" name="Picture 5" descr="_Ortho_exemple_vestiges_amenagements_1850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3848" y="2348880"/>
              <a:ext cx="5768804" cy="381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3" name="TextBox 6"/>
            <p:cNvSpPr txBox="1">
              <a:spLocks noChangeArrowheads="1"/>
            </p:cNvSpPr>
            <p:nvPr/>
          </p:nvSpPr>
          <p:spPr bwMode="auto">
            <a:xfrm>
              <a:off x="3203848" y="2348880"/>
              <a:ext cx="3174715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/>
                <a:t>Aval du pont de la D8bis entre Ay et Bousse</a:t>
              </a:r>
            </a:p>
          </p:txBody>
        </p:sp>
      </p:grp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4787900" y="29241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10" name="Espace réservé du contenu 7" descr="DSCN19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1571" y="4869160"/>
            <a:ext cx="2502429" cy="1876822"/>
          </a:xfrm>
          <a:prstGeom prst="rect">
            <a:avLst/>
          </a:prstGeom>
        </p:spPr>
      </p:pic>
      <p:pic>
        <p:nvPicPr>
          <p:cNvPr id="11" name="Espace réservé du contenu 9" descr="DSCN1959.JPG"/>
          <p:cNvPicPr>
            <a:picLocks noChangeAspect="1"/>
          </p:cNvPicPr>
          <p:nvPr/>
        </p:nvPicPr>
        <p:blipFill>
          <a:blip r:embed="rId6" cstate="print"/>
          <a:srcRect l="12609" r="5502"/>
          <a:stretch>
            <a:fillRect/>
          </a:stretch>
        </p:blipFill>
        <p:spPr>
          <a:xfrm>
            <a:off x="0" y="3829050"/>
            <a:ext cx="3307373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Résultats modélisation </a:t>
            </a:r>
            <a:r>
              <a:rPr lang="fr-FR" sz="2400" b="1" dirty="0" err="1" smtClean="0">
                <a:solidFill>
                  <a:srgbClr val="0070C0"/>
                </a:solidFill>
              </a:rPr>
              <a:t>Corny</a:t>
            </a:r>
            <a:r>
              <a:rPr lang="fr-FR" sz="2400" b="1" dirty="0" smtClean="0">
                <a:solidFill>
                  <a:srgbClr val="0070C0"/>
                </a:solidFill>
              </a:rPr>
              <a:t> sur Moselle – Uckange</a:t>
            </a: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Tronçon </a:t>
            </a:r>
            <a:r>
              <a:rPr lang="fr-FR" sz="2400" b="1" dirty="0" err="1" smtClean="0">
                <a:solidFill>
                  <a:srgbClr val="0070C0"/>
                </a:solidFill>
              </a:rPr>
              <a:t>Longeville</a:t>
            </a:r>
            <a:r>
              <a:rPr lang="fr-FR" sz="2400" b="1" dirty="0" smtClean="0">
                <a:solidFill>
                  <a:srgbClr val="0070C0"/>
                </a:solidFill>
              </a:rPr>
              <a:t>-les-Metz - </a:t>
            </a:r>
            <a:r>
              <a:rPr lang="fr-FR" sz="2400" b="1" dirty="0" err="1" smtClean="0">
                <a:solidFill>
                  <a:srgbClr val="0070C0"/>
                </a:solidFill>
              </a:rPr>
              <a:t>Argancy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12" name="Espace réservé du contenu 11" descr="Longeville_Arganc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5129" y="1083472"/>
            <a:ext cx="9038871" cy="5703936"/>
          </a:xfrm>
        </p:spPr>
      </p:pic>
      <p:pic>
        <p:nvPicPr>
          <p:cNvPr id="13" name="Espace réservé du contenu 6" descr="Pont_Metz_Chambières_juin_1947.jpg"/>
          <p:cNvPicPr>
            <a:picLocks noChangeAspect="1"/>
          </p:cNvPicPr>
          <p:nvPr/>
        </p:nvPicPr>
        <p:blipFill>
          <a:blip r:embed="rId3" cstate="print"/>
          <a:srcRect l="3187" r="14341" b="18627"/>
          <a:stretch>
            <a:fillRect/>
          </a:stretch>
        </p:blipFill>
        <p:spPr bwMode="auto">
          <a:xfrm>
            <a:off x="1907704" y="3212976"/>
            <a:ext cx="1152128" cy="8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Espace réservé du contenu 18" descr="1957-demolition-012.jpg"/>
          <p:cNvPicPr>
            <a:picLocks noChangeAspect="1"/>
          </p:cNvPicPr>
          <p:nvPr/>
        </p:nvPicPr>
        <p:blipFill>
          <a:blip r:embed="rId4" cstate="print"/>
          <a:srcRect t="21342"/>
          <a:stretch>
            <a:fillRect/>
          </a:stretch>
        </p:blipFill>
        <p:spPr>
          <a:xfrm>
            <a:off x="345920" y="2835014"/>
            <a:ext cx="1489776" cy="882018"/>
          </a:xfrm>
          <a:prstGeom prst="rect">
            <a:avLst/>
          </a:prstGeom>
        </p:spPr>
      </p:pic>
      <p:pic>
        <p:nvPicPr>
          <p:cNvPr id="15" name="Espace réservé du contenu 6" descr="Confluence_bras_mort_bis.jpg"/>
          <p:cNvPicPr>
            <a:picLocks noChangeAspect="1"/>
          </p:cNvPicPr>
          <p:nvPr/>
        </p:nvPicPr>
        <p:blipFill>
          <a:blip r:embed="rId5" cstate="print"/>
          <a:srcRect l="6709" t="5249" r="4590"/>
          <a:stretch>
            <a:fillRect/>
          </a:stretch>
        </p:blipFill>
        <p:spPr bwMode="auto">
          <a:xfrm>
            <a:off x="2627784" y="4077072"/>
            <a:ext cx="1511852" cy="7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Résultats modélisation </a:t>
            </a:r>
            <a:r>
              <a:rPr lang="fr-FR" sz="2400" b="1" dirty="0" err="1" smtClean="0">
                <a:solidFill>
                  <a:srgbClr val="0070C0"/>
                </a:solidFill>
              </a:rPr>
              <a:t>Corny</a:t>
            </a:r>
            <a:r>
              <a:rPr lang="fr-FR" sz="2400" b="1" dirty="0" smtClean="0">
                <a:solidFill>
                  <a:srgbClr val="0070C0"/>
                </a:solidFill>
              </a:rPr>
              <a:t> sur Moselle – Uckange</a:t>
            </a: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Tronçons du bras mort dans Metz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11" name="Espace réservé du contenu 10" descr="Bras_mort_Metz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9548" y="1052736"/>
            <a:ext cx="8954451" cy="5689293"/>
          </a:xfrm>
        </p:spPr>
      </p:pic>
      <p:pic>
        <p:nvPicPr>
          <p:cNvPr id="12" name="Espace réservé du contenu 8" descr="Barrage_Pref_Metz_mai_1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52120" y="1700808"/>
            <a:ext cx="1800200" cy="148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Espace réservé du contenu 10" descr="Pont_Saint_Symphorien_Metz_avr_1946_b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75656" y="4437112"/>
            <a:ext cx="130031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Espace réservé du contenu 10" descr="Bras_mort_Metz.jpg"/>
          <p:cNvPicPr>
            <a:picLocks noChangeAspect="1"/>
          </p:cNvPicPr>
          <p:nvPr/>
        </p:nvPicPr>
        <p:blipFill>
          <a:blip r:embed="rId2" cstate="print"/>
          <a:srcRect l="61525" t="14672" r="21627" b="64557"/>
          <a:stretch>
            <a:fillRect/>
          </a:stretch>
        </p:blipFill>
        <p:spPr bwMode="auto">
          <a:xfrm>
            <a:off x="899592" y="1340768"/>
            <a:ext cx="1378661" cy="108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Résultats modélisation Custines – Uckange</a:t>
            </a: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Tronçon </a:t>
            </a:r>
            <a:r>
              <a:rPr lang="fr-FR" sz="2400" b="1" dirty="0" err="1" smtClean="0">
                <a:solidFill>
                  <a:srgbClr val="0070C0"/>
                </a:solidFill>
              </a:rPr>
              <a:t>Corny</a:t>
            </a:r>
            <a:r>
              <a:rPr lang="fr-FR" sz="2400" b="1" dirty="0" smtClean="0">
                <a:solidFill>
                  <a:srgbClr val="0070C0"/>
                </a:solidFill>
              </a:rPr>
              <a:t>-sur-Moselle – </a:t>
            </a:r>
            <a:r>
              <a:rPr lang="fr-FR" sz="2400" b="1" dirty="0" err="1" smtClean="0">
                <a:solidFill>
                  <a:srgbClr val="0070C0"/>
                </a:solidFill>
              </a:rPr>
              <a:t>Longeville</a:t>
            </a:r>
            <a:r>
              <a:rPr lang="fr-FR" sz="2400" b="1" dirty="0" smtClean="0">
                <a:solidFill>
                  <a:srgbClr val="0070C0"/>
                </a:solidFill>
              </a:rPr>
              <a:t>-les-Metz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11" name="Espace réservé du contenu 10" descr="Corny-Uckange_avril83_Qref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580"/>
          <a:stretch>
            <a:fillRect/>
          </a:stretch>
        </p:blipFill>
        <p:spPr>
          <a:xfrm>
            <a:off x="179512" y="1124744"/>
            <a:ext cx="8850401" cy="5598178"/>
          </a:xfrm>
        </p:spPr>
      </p:pic>
      <p:pic>
        <p:nvPicPr>
          <p:cNvPr id="12" name="Espace réservé du contenu 12" descr="Pont_SNCF_Montigny_janv1947_bis.jpg"/>
          <p:cNvPicPr>
            <a:picLocks noChangeAspect="1"/>
          </p:cNvPicPr>
          <p:nvPr/>
        </p:nvPicPr>
        <p:blipFill>
          <a:blip r:embed="rId3" cstate="print"/>
          <a:srcRect l="28187" t="10737" r="16545" b="7158"/>
          <a:stretch>
            <a:fillRect/>
          </a:stretch>
        </p:blipFill>
        <p:spPr bwMode="auto">
          <a:xfrm rot="16200000">
            <a:off x="7557879" y="515129"/>
            <a:ext cx="1008822" cy="179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Espace réservé du contenu 13" descr="Pont_Montigny_les_Met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0061" y="1772816"/>
            <a:ext cx="232393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Espace réservé du contenu 18" descr="Vaux_bis.jpg"/>
          <p:cNvPicPr>
            <a:picLocks noChangeAspect="1"/>
          </p:cNvPicPr>
          <p:nvPr/>
        </p:nvPicPr>
        <p:blipFill>
          <a:blip r:embed="rId5" cstate="print"/>
          <a:srcRect l="49584"/>
          <a:stretch>
            <a:fillRect/>
          </a:stretch>
        </p:blipFill>
        <p:spPr bwMode="auto">
          <a:xfrm>
            <a:off x="5148064" y="4869160"/>
            <a:ext cx="69722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Espace réservé du contenu 18" descr="Vaux_bis.jpg"/>
          <p:cNvPicPr>
            <a:picLocks noChangeAspect="1"/>
          </p:cNvPicPr>
          <p:nvPr/>
        </p:nvPicPr>
        <p:blipFill>
          <a:blip r:embed="rId6" cstate="print"/>
          <a:srcRect r="51679"/>
          <a:stretch>
            <a:fillRect/>
          </a:stretch>
        </p:blipFill>
        <p:spPr bwMode="auto">
          <a:xfrm>
            <a:off x="5148064" y="4170837"/>
            <a:ext cx="720080" cy="69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_Ortho_carte_genera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3013075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_Ortho_carte_generale_legen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11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491880" y="0"/>
            <a:ext cx="5473303" cy="50415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sz="2000" kern="0" dirty="0" smtClean="0"/>
              <a:t>Vestiges du canal à petit gabarit latéral à la Moselle</a:t>
            </a:r>
            <a:endParaRPr lang="fr-FR" sz="2000" kern="0" dirty="0"/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4787900" y="29241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692696"/>
            <a:ext cx="8763155" cy="4917182"/>
            <a:chOff x="0" y="764977"/>
            <a:chExt cx="8763553" cy="4917182"/>
          </a:xfrm>
        </p:grpSpPr>
        <p:pic>
          <p:nvPicPr>
            <p:cNvPr id="8200" name="Picture 9" descr="_Ortho_ancien_barrage_Jouy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0027" y="1053009"/>
              <a:ext cx="5343526" cy="462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1" name="TextBox 10"/>
            <p:cNvSpPr txBox="1">
              <a:spLocks noChangeArrowheads="1"/>
            </p:cNvSpPr>
            <p:nvPr/>
          </p:nvSpPr>
          <p:spPr bwMode="auto">
            <a:xfrm>
              <a:off x="3420027" y="1053009"/>
              <a:ext cx="3372590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/>
                <a:t>Ancien barrage à aiguilles de Jouy aux Arches</a:t>
              </a:r>
            </a:p>
          </p:txBody>
        </p:sp>
        <p:pic>
          <p:nvPicPr>
            <p:cNvPr id="820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764977"/>
              <a:ext cx="3406700" cy="2550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Espace réservé du contenu 11" descr="1965-crue-003.jpg"/>
          <p:cNvPicPr>
            <a:picLocks noChangeAspect="1"/>
          </p:cNvPicPr>
          <p:nvPr/>
        </p:nvPicPr>
        <p:blipFill>
          <a:blip r:embed="rId6" cstate="print"/>
          <a:srcRect t="37254"/>
          <a:stretch>
            <a:fillRect/>
          </a:stretch>
        </p:blipFill>
        <p:spPr>
          <a:xfrm>
            <a:off x="0" y="3140968"/>
            <a:ext cx="3275856" cy="1445169"/>
          </a:xfrm>
          <a:prstGeom prst="rect">
            <a:avLst/>
          </a:prstGeom>
        </p:spPr>
      </p:pic>
      <p:pic>
        <p:nvPicPr>
          <p:cNvPr id="12" name="Espace réservé du contenu 12" descr="1965-crue-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85966" y="4509120"/>
            <a:ext cx="3458035" cy="2348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Résultats modélisation Custines – </a:t>
            </a:r>
            <a:r>
              <a:rPr lang="fr-FR" sz="2400" b="1" dirty="0" err="1" smtClean="0">
                <a:solidFill>
                  <a:srgbClr val="0070C0"/>
                </a:solidFill>
              </a:rPr>
              <a:t>Corny</a:t>
            </a:r>
            <a:r>
              <a:rPr lang="fr-FR" sz="2400" b="1" dirty="0" smtClean="0">
                <a:solidFill>
                  <a:srgbClr val="0070C0"/>
                </a:solidFill>
              </a:rPr>
              <a:t>-sur-Moselle</a:t>
            </a: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Tronçon </a:t>
            </a:r>
            <a:r>
              <a:rPr lang="fr-FR" sz="2400" b="1" dirty="0" err="1" smtClean="0">
                <a:solidFill>
                  <a:srgbClr val="0070C0"/>
                </a:solidFill>
              </a:rPr>
              <a:t>Norroy</a:t>
            </a:r>
            <a:r>
              <a:rPr lang="fr-FR" sz="2400" b="1" dirty="0" smtClean="0">
                <a:solidFill>
                  <a:srgbClr val="0070C0"/>
                </a:solidFill>
              </a:rPr>
              <a:t>-les-Pont-à-Mousson – </a:t>
            </a:r>
            <a:r>
              <a:rPr lang="fr-FR" sz="2400" b="1" dirty="0" err="1" smtClean="0">
                <a:solidFill>
                  <a:srgbClr val="0070C0"/>
                </a:solidFill>
              </a:rPr>
              <a:t>Corny</a:t>
            </a:r>
            <a:r>
              <a:rPr lang="fr-FR" sz="2400" b="1" dirty="0" smtClean="0">
                <a:solidFill>
                  <a:srgbClr val="0070C0"/>
                </a:solidFill>
              </a:rPr>
              <a:t>-sur-Moselle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11" name="Espace réservé du contenu 10" descr="Norroy_Corn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5006" y="1233197"/>
            <a:ext cx="8771489" cy="5364155"/>
          </a:xfrm>
        </p:spPr>
      </p:pic>
      <p:pic>
        <p:nvPicPr>
          <p:cNvPr id="13" name="Espace réservé du contenu 20" descr="_Pont-Corny_07_1947.jpg"/>
          <p:cNvPicPr>
            <a:picLocks noChangeAspect="1"/>
          </p:cNvPicPr>
          <p:nvPr/>
        </p:nvPicPr>
        <p:blipFill>
          <a:blip r:embed="rId3" cstate="print"/>
          <a:srcRect l="15302" r="22953"/>
          <a:stretch>
            <a:fillRect/>
          </a:stretch>
        </p:blipFill>
        <p:spPr bwMode="auto">
          <a:xfrm>
            <a:off x="8277347" y="836712"/>
            <a:ext cx="866653" cy="101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Espace réservé du contenu 22" descr="_Pont_Corny-Remonter_le_temps_4ter.jpg"/>
          <p:cNvPicPr>
            <a:picLocks noChangeAspect="1"/>
          </p:cNvPicPr>
          <p:nvPr/>
        </p:nvPicPr>
        <p:blipFill>
          <a:blip r:embed="rId4" cstate="print"/>
          <a:srcRect l="20541" r="44368"/>
          <a:stretch>
            <a:fillRect/>
          </a:stretch>
        </p:blipFill>
        <p:spPr bwMode="auto">
          <a:xfrm>
            <a:off x="8385118" y="1844824"/>
            <a:ext cx="75888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Espace réservé du contenu 24" descr="1397897044_57_Pont_Noveant_Corny_16.jpg"/>
          <p:cNvPicPr>
            <a:picLocks noChangeAspect="1"/>
          </p:cNvPicPr>
          <p:nvPr/>
        </p:nvPicPr>
        <p:blipFill>
          <a:blip r:embed="rId5" cstate="print"/>
          <a:srcRect b="15990"/>
          <a:stretch>
            <a:fillRect/>
          </a:stretch>
        </p:blipFill>
        <p:spPr bwMode="auto">
          <a:xfrm>
            <a:off x="6228184" y="1052736"/>
            <a:ext cx="2123728" cy="115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Espace réservé du contenu 28" descr="Pagny_bis.jpg"/>
          <p:cNvPicPr>
            <a:picLocks noChangeAspect="1"/>
          </p:cNvPicPr>
          <p:nvPr/>
        </p:nvPicPr>
        <p:blipFill>
          <a:blip r:embed="rId6" cstate="print"/>
          <a:srcRect l="52682" r="8328"/>
          <a:stretch>
            <a:fillRect/>
          </a:stretch>
        </p:blipFill>
        <p:spPr bwMode="auto">
          <a:xfrm rot="5400000">
            <a:off x="4917839" y="3831455"/>
            <a:ext cx="842248" cy="110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Espace réservé du contenu 28" descr="Pagny_bis.jpg"/>
          <p:cNvPicPr>
            <a:picLocks noChangeAspect="1"/>
          </p:cNvPicPr>
          <p:nvPr/>
        </p:nvPicPr>
        <p:blipFill>
          <a:blip r:embed="rId7" cstate="print"/>
          <a:srcRect r="60782"/>
          <a:stretch>
            <a:fillRect/>
          </a:stretch>
        </p:blipFill>
        <p:spPr bwMode="auto">
          <a:xfrm rot="5400000">
            <a:off x="4913705" y="4699685"/>
            <a:ext cx="835881" cy="108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Résultats modélisation </a:t>
            </a:r>
            <a:r>
              <a:rPr lang="fr-FR" sz="2400" b="1" dirty="0" err="1" smtClean="0">
                <a:solidFill>
                  <a:srgbClr val="0070C0"/>
                </a:solidFill>
              </a:rPr>
              <a:t>Custines</a:t>
            </a:r>
            <a:r>
              <a:rPr lang="fr-FR" sz="2400" b="1" dirty="0" smtClean="0">
                <a:solidFill>
                  <a:srgbClr val="0070C0"/>
                </a:solidFill>
              </a:rPr>
              <a:t> - </a:t>
            </a:r>
            <a:r>
              <a:rPr lang="fr-FR" sz="2400" b="1" dirty="0" err="1" smtClean="0">
                <a:solidFill>
                  <a:srgbClr val="0070C0"/>
                </a:solidFill>
              </a:rPr>
              <a:t>Corny</a:t>
            </a:r>
            <a:r>
              <a:rPr lang="fr-FR" sz="2400" b="1" dirty="0" smtClean="0">
                <a:solidFill>
                  <a:srgbClr val="0070C0"/>
                </a:solidFill>
              </a:rPr>
              <a:t> sur Moselle</a:t>
            </a: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Tronçon Dieulouard – </a:t>
            </a:r>
            <a:r>
              <a:rPr lang="fr-FR" sz="2400" b="1" dirty="0" err="1" smtClean="0">
                <a:solidFill>
                  <a:srgbClr val="0070C0"/>
                </a:solidFill>
              </a:rPr>
              <a:t>Norroy</a:t>
            </a:r>
            <a:r>
              <a:rPr lang="fr-FR" sz="2400" b="1" dirty="0" smtClean="0">
                <a:solidFill>
                  <a:srgbClr val="0070C0"/>
                </a:solidFill>
              </a:rPr>
              <a:t>-les-Pont-à-Mousson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11" name="Espace réservé du contenu 10" descr="Dieulouard_Norro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010115" cy="5755584"/>
          </a:xfrm>
        </p:spPr>
      </p:pic>
      <p:pic>
        <p:nvPicPr>
          <p:cNvPr id="12" name="Espace réservé du contenu 30" descr="PAM_mai_1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16216" y="1484784"/>
            <a:ext cx="1896125" cy="13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Espace réservé du contenu 6" descr="Blenod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23728" y="3284984"/>
            <a:ext cx="2746648" cy="124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Espace réservé du contenu 6" descr="Scarpone_bis.jpg"/>
          <p:cNvPicPr>
            <a:picLocks noChangeAspect="1"/>
          </p:cNvPicPr>
          <p:nvPr/>
        </p:nvPicPr>
        <p:blipFill>
          <a:blip r:embed="rId5" cstate="print"/>
          <a:srcRect l="49696" r="12921"/>
          <a:stretch>
            <a:fillRect/>
          </a:stretch>
        </p:blipFill>
        <p:spPr bwMode="auto">
          <a:xfrm>
            <a:off x="898670" y="2564904"/>
            <a:ext cx="757525" cy="91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Espace réservé du contenu 6" descr="Scarpone_bis.jpg"/>
          <p:cNvPicPr>
            <a:picLocks noChangeAspect="1"/>
          </p:cNvPicPr>
          <p:nvPr/>
        </p:nvPicPr>
        <p:blipFill>
          <a:blip r:embed="rId5" cstate="print"/>
          <a:srcRect l="1988" r="61623"/>
          <a:stretch>
            <a:fillRect/>
          </a:stretch>
        </p:blipFill>
        <p:spPr bwMode="auto">
          <a:xfrm>
            <a:off x="899592" y="3501008"/>
            <a:ext cx="737414" cy="91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Résultats modélisation </a:t>
            </a:r>
            <a:r>
              <a:rPr lang="fr-FR" sz="2400" b="1" dirty="0" err="1" smtClean="0">
                <a:solidFill>
                  <a:srgbClr val="0070C0"/>
                </a:solidFill>
              </a:rPr>
              <a:t>Custines</a:t>
            </a:r>
            <a:r>
              <a:rPr lang="fr-FR" sz="2400" b="1" dirty="0" smtClean="0">
                <a:solidFill>
                  <a:srgbClr val="0070C0"/>
                </a:solidFill>
              </a:rPr>
              <a:t> - </a:t>
            </a:r>
            <a:r>
              <a:rPr lang="fr-FR" sz="2400" b="1" dirty="0" err="1" smtClean="0">
                <a:solidFill>
                  <a:srgbClr val="0070C0"/>
                </a:solidFill>
              </a:rPr>
              <a:t>Corny</a:t>
            </a:r>
            <a:r>
              <a:rPr lang="fr-FR" sz="2400" b="1" dirty="0" smtClean="0">
                <a:solidFill>
                  <a:srgbClr val="0070C0"/>
                </a:solidFill>
              </a:rPr>
              <a:t> sur Moselle</a:t>
            </a: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Tronçon </a:t>
            </a:r>
            <a:r>
              <a:rPr lang="fr-FR" sz="2400" b="1" dirty="0" err="1" smtClean="0">
                <a:solidFill>
                  <a:srgbClr val="0070C0"/>
                </a:solidFill>
              </a:rPr>
              <a:t>Custines</a:t>
            </a:r>
            <a:r>
              <a:rPr lang="fr-FR" sz="2400" b="1" dirty="0" smtClean="0">
                <a:solidFill>
                  <a:srgbClr val="0070C0"/>
                </a:solidFill>
              </a:rPr>
              <a:t> - Dieulouard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11" name="Espace réservé du contenu 10" descr="Custines_Dieulouard_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0302" y="992144"/>
            <a:ext cx="9033698" cy="5713136"/>
          </a:xfrm>
        </p:spPr>
      </p:pic>
      <p:pic>
        <p:nvPicPr>
          <p:cNvPr id="12" name="Espace réservé du contenu 6" descr="Scarpone_bis.jpg"/>
          <p:cNvPicPr>
            <a:picLocks noChangeAspect="1"/>
          </p:cNvPicPr>
          <p:nvPr/>
        </p:nvPicPr>
        <p:blipFill>
          <a:blip r:embed="rId3" cstate="print"/>
          <a:srcRect l="49696" r="12921"/>
          <a:stretch>
            <a:fillRect/>
          </a:stretch>
        </p:blipFill>
        <p:spPr bwMode="auto">
          <a:xfrm>
            <a:off x="8028384" y="4077072"/>
            <a:ext cx="817218" cy="98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Espace réservé du contenu 6" descr="Scarpone_bis.jpg"/>
          <p:cNvPicPr>
            <a:picLocks noChangeAspect="1"/>
          </p:cNvPicPr>
          <p:nvPr/>
        </p:nvPicPr>
        <p:blipFill>
          <a:blip r:embed="rId4" cstate="print"/>
          <a:srcRect l="1988" r="61623"/>
          <a:stretch>
            <a:fillRect/>
          </a:stretch>
        </p:blipFill>
        <p:spPr bwMode="auto">
          <a:xfrm>
            <a:off x="7164288" y="4077072"/>
            <a:ext cx="809422" cy="100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Espace réservé du contenu 9" descr="Millery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67744" y="3140968"/>
            <a:ext cx="2664296" cy="120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fr-FR" spc="-1" dirty="0" smtClean="0">
                <a:solidFill>
                  <a:srgbClr val="8DC1D4"/>
                </a:solidFill>
                <a:uFill>
                  <a:solidFill>
                    <a:srgbClr val="FFFFFF"/>
                  </a:solidFill>
                </a:uFill>
                <a:latin typeface="DaxOT-Medium"/>
                <a:ea typeface="ヒラギノ角ゴ Pro W3"/>
              </a:rPr>
              <a:t>Merci de votre attention</a:t>
            </a:r>
            <a:endParaRPr lang="fr-FR" dirty="0"/>
          </a:p>
        </p:txBody>
      </p:sp>
      <p:pic>
        <p:nvPicPr>
          <p:cNvPr id="8" name="Espace réservé du contenu 7" descr="Rapport_juin20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3090886" cy="4104456"/>
          </a:xfrm>
          <a:ln>
            <a:solidFill>
              <a:schemeClr val="tx1"/>
            </a:solidFill>
          </a:ln>
        </p:spPr>
      </p:pic>
      <p:pic>
        <p:nvPicPr>
          <p:cNvPr id="9" name="Espace réservé du contenu 8" descr="Rapport_janvier20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940152" y="1196752"/>
            <a:ext cx="3131840" cy="4174084"/>
          </a:xfrm>
          <a:ln>
            <a:solidFill>
              <a:schemeClr val="tx1"/>
            </a:solidFill>
          </a:ln>
        </p:spPr>
      </p:pic>
      <p:sp>
        <p:nvSpPr>
          <p:cNvPr id="10" name="CustomShape 1"/>
          <p:cNvSpPr/>
          <p:nvPr/>
        </p:nvSpPr>
        <p:spPr>
          <a:xfrm>
            <a:off x="3203849" y="1412776"/>
            <a:ext cx="2736304" cy="1614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fr-FR" sz="1400" spc="-69" dirty="0">
                <a:solidFill>
                  <a:srgbClr val="878787"/>
                </a:solidFill>
                <a:uFill>
                  <a:solidFill>
                    <a:srgbClr val="FFFFFF"/>
                  </a:solidFill>
                </a:uFill>
                <a:latin typeface="DaxOT-Regular"/>
              </a:rPr>
              <a:t>Jean-Pierre WAGNER</a:t>
            </a:r>
            <a:endParaRPr lang="fr-F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defRPr/>
            </a:pPr>
            <a:r>
              <a:rPr lang="fr-FR" sz="1400" spc="-69" dirty="0">
                <a:solidFill>
                  <a:srgbClr val="878787"/>
                </a:solidFill>
                <a:uFill>
                  <a:solidFill>
                    <a:srgbClr val="FFFFFF"/>
                  </a:solidFill>
                </a:uFill>
                <a:latin typeface="DaxOT-Regular"/>
              </a:rPr>
              <a:t>DREAL Grand Est – SPRNH – Pôle Meuse-Moselle</a:t>
            </a:r>
            <a:endParaRPr lang="fr-F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defRPr/>
            </a:pPr>
            <a:endParaRPr lang="fr-F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defRPr/>
            </a:pPr>
            <a:r>
              <a:rPr lang="fr-FR" sz="1400" spc="-69" dirty="0">
                <a:solidFill>
                  <a:srgbClr val="878787"/>
                </a:solidFill>
                <a:uFill>
                  <a:solidFill>
                    <a:srgbClr val="FFFFFF"/>
                  </a:solidFill>
                </a:uFill>
                <a:latin typeface="DaxOT-Regular"/>
              </a:rPr>
              <a:t>+33 (0)3 87 62 01 95</a:t>
            </a:r>
            <a:endParaRPr lang="fr-F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defRPr/>
            </a:pPr>
            <a:r>
              <a:rPr lang="fr-FR" sz="1400" spc="-69" dirty="0">
                <a:solidFill>
                  <a:srgbClr val="878787"/>
                </a:solidFill>
                <a:uFill>
                  <a:solidFill>
                    <a:srgbClr val="FFFFFF"/>
                  </a:solidFill>
                </a:uFill>
                <a:latin typeface="DaxOT-Regular"/>
              </a:rPr>
              <a:t>jean-pierre.wagner@developpement-durable.gouv.fr</a:t>
            </a:r>
            <a:endParaRPr lang="fr-F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1"/>
          <p:cNvSpPr/>
          <p:nvPr/>
        </p:nvSpPr>
        <p:spPr>
          <a:xfrm>
            <a:off x="3203848" y="3429000"/>
            <a:ext cx="2808312" cy="1614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fr-FR" sz="1400" spc="-69" dirty="0">
                <a:solidFill>
                  <a:srgbClr val="878787"/>
                </a:solidFill>
                <a:uFill>
                  <a:solidFill>
                    <a:srgbClr val="FFFFFF"/>
                  </a:solidFill>
                </a:uFill>
                <a:latin typeface="DaxOT-Regular"/>
              </a:rPr>
              <a:t>Thierry DEVILLARD</a:t>
            </a:r>
            <a:endParaRPr lang="fr-F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defRPr/>
            </a:pPr>
            <a:r>
              <a:rPr lang="fr-FR" sz="1400" spc="-69" dirty="0" err="1">
                <a:solidFill>
                  <a:srgbClr val="878787"/>
                </a:solidFill>
                <a:uFill>
                  <a:solidFill>
                    <a:srgbClr val="FFFFFF"/>
                  </a:solidFill>
                </a:uFill>
                <a:latin typeface="DaxOT-Regular"/>
              </a:rPr>
              <a:t>DTer</a:t>
            </a:r>
            <a:r>
              <a:rPr lang="fr-FR" sz="1400" spc="-69" dirty="0">
                <a:solidFill>
                  <a:srgbClr val="878787"/>
                </a:solidFill>
                <a:uFill>
                  <a:solidFill>
                    <a:srgbClr val="FFFFFF"/>
                  </a:solidFill>
                </a:uFill>
                <a:latin typeface="DaxOT-Regular"/>
              </a:rPr>
              <a:t> Est CEREMA – Laboratoire de Nancy - Groupe ERTD</a:t>
            </a:r>
          </a:p>
          <a:p>
            <a:pPr algn="ctr">
              <a:defRPr/>
            </a:pPr>
            <a:endParaRPr lang="fr-F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defRPr/>
            </a:pPr>
            <a:r>
              <a:rPr lang="fr-FR" sz="1400" spc="-69" dirty="0">
                <a:solidFill>
                  <a:srgbClr val="878787"/>
                </a:solidFill>
                <a:uFill>
                  <a:solidFill>
                    <a:srgbClr val="FFFFFF"/>
                  </a:solidFill>
                </a:uFill>
                <a:latin typeface="DaxOT-Regular"/>
              </a:rPr>
              <a:t>+33 (0)3 83 18 31 47</a:t>
            </a:r>
            <a:endParaRPr lang="fr-F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defRPr/>
            </a:pPr>
            <a:r>
              <a:rPr lang="fr-FR" sz="1400" spc="-69" dirty="0">
                <a:solidFill>
                  <a:srgbClr val="878787"/>
                </a:solidFill>
                <a:uFill>
                  <a:solidFill>
                    <a:srgbClr val="FFFFFF"/>
                  </a:solidFill>
                </a:uFill>
                <a:latin typeface="DaxOT-Regular"/>
              </a:rPr>
              <a:t>thierry.devillard@cerema.fr</a:t>
            </a:r>
            <a:endParaRPr lang="fr-F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107504" y="4941168"/>
            <a:ext cx="31683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80 pages (hors annexes)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5975648" y="4941168"/>
            <a:ext cx="31683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110 pages (hors annexes)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B8FCFE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3200" b="1" dirty="0" smtClean="0">
                <a:solidFill>
                  <a:srgbClr val="0070C0"/>
                </a:solidFill>
              </a:rPr>
              <a:t>Objectifs du projet et perspectives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68611" name="Oval 3"/>
          <p:cNvSpPr>
            <a:spLocks noChangeArrowheads="1"/>
          </p:cNvSpPr>
          <p:nvPr/>
        </p:nvSpPr>
        <p:spPr bwMode="auto">
          <a:xfrm>
            <a:off x="3348038" y="2808288"/>
            <a:ext cx="2881312" cy="2663825"/>
          </a:xfrm>
          <a:prstGeom prst="ellipse">
            <a:avLst/>
          </a:prstGeom>
          <a:solidFill>
            <a:srgbClr val="3366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636963" y="3168650"/>
            <a:ext cx="1943100" cy="1917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400" b="1" dirty="0">
                <a:solidFill>
                  <a:schemeClr val="bg1"/>
                </a:solidFill>
              </a:rPr>
              <a:t>Modèle gratuit</a:t>
            </a:r>
            <a:r>
              <a:rPr lang="fr-FR" sz="2400" dirty="0">
                <a:latin typeface="Times New Roman" pitchFamily="18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durable  évolutif  collaboratif</a:t>
            </a:r>
          </a:p>
        </p:txBody>
      </p:sp>
      <p:pic>
        <p:nvPicPr>
          <p:cNvPr id="68613" name="Picture 5" descr="Logo Vigicrues"/>
          <p:cNvPicPr>
            <a:picLocks noChangeAspect="1" noChangeArrowheads="1"/>
          </p:cNvPicPr>
          <p:nvPr/>
        </p:nvPicPr>
        <p:blipFill>
          <a:blip r:embed="rId2" cstate="print"/>
          <a:srcRect t="3857"/>
          <a:stretch>
            <a:fillRect/>
          </a:stretch>
        </p:blipFill>
        <p:spPr bwMode="auto">
          <a:xfrm>
            <a:off x="6156176" y="1052736"/>
            <a:ext cx="19431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4" name="Picture 6" descr="Résultat de recherche d'images pour &quot;logo DDT 57&quot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4752975"/>
            <a:ext cx="892175" cy="892175"/>
          </a:xfrm>
          <a:prstGeom prst="rect">
            <a:avLst/>
          </a:prstGeom>
          <a:noFill/>
        </p:spPr>
      </p:pic>
      <p:pic>
        <p:nvPicPr>
          <p:cNvPr id="68615" name="Picture 7" descr="VN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97152"/>
            <a:ext cx="1295400" cy="858837"/>
          </a:xfrm>
          <a:prstGeom prst="rect">
            <a:avLst/>
          </a:prstGeom>
          <a:noFill/>
        </p:spPr>
      </p:pic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0" y="5733256"/>
            <a:ext cx="2987824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Gestion coordonnée des </a:t>
            </a:r>
            <a:r>
              <a:rPr lang="fr-FR" dirty="0" smtClean="0"/>
              <a:t>barrages</a:t>
            </a:r>
          </a:p>
          <a:p>
            <a:pPr>
              <a:spcBef>
                <a:spcPts val="0"/>
              </a:spcBef>
            </a:pPr>
            <a:r>
              <a:rPr lang="fr-FR" sz="1400" dirty="0" smtClean="0">
                <a:solidFill>
                  <a:srgbClr val="00B050"/>
                </a:solidFill>
              </a:rPr>
              <a:t>Etude de faisabilité réalisée en 2021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5652121" y="1484784"/>
            <a:ext cx="3491879" cy="12926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dirty="0"/>
              <a:t>Gestion de crise : prévision des crues et des </a:t>
            </a:r>
            <a:r>
              <a:rPr lang="fr-FR" dirty="0" smtClean="0"/>
              <a:t>inondations</a:t>
            </a:r>
          </a:p>
          <a:p>
            <a:pPr algn="l">
              <a:spcBef>
                <a:spcPts val="0"/>
              </a:spcBef>
            </a:pPr>
            <a:r>
              <a:rPr lang="fr-FR" sz="1400" dirty="0" smtClean="0">
                <a:solidFill>
                  <a:srgbClr val="00B050"/>
                </a:solidFill>
              </a:rPr>
              <a:t>Cartographie des zones inondables potentielles (ZIP) + propagation de l’onde de crue</a:t>
            </a: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5796136" y="5616575"/>
            <a:ext cx="3347863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dirty="0"/>
              <a:t>Prévention des risques </a:t>
            </a:r>
            <a:r>
              <a:rPr lang="fr-FR" dirty="0" smtClean="0"/>
              <a:t>d’inondation</a:t>
            </a:r>
          </a:p>
          <a:p>
            <a:pPr algn="l">
              <a:spcBef>
                <a:spcPts val="0"/>
              </a:spcBef>
            </a:pPr>
            <a:r>
              <a:rPr lang="fr-FR" sz="1400" dirty="0" smtClean="0">
                <a:solidFill>
                  <a:srgbClr val="00B050"/>
                </a:solidFill>
              </a:rPr>
              <a:t>Cartographies de l’aléa inondation pour les </a:t>
            </a:r>
            <a:r>
              <a:rPr lang="fr-FR" sz="1400" dirty="0" err="1" smtClean="0">
                <a:solidFill>
                  <a:srgbClr val="00B050"/>
                </a:solidFill>
              </a:rPr>
              <a:t>PPRi</a:t>
            </a:r>
            <a:r>
              <a:rPr lang="fr-FR" sz="1400" dirty="0" smtClean="0">
                <a:solidFill>
                  <a:srgbClr val="00B050"/>
                </a:solidFill>
              </a:rPr>
              <a:t> et Directive Inondation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0" y="1556792"/>
            <a:ext cx="3851920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dirty="0"/>
              <a:t>Travaux pour réduction des </a:t>
            </a:r>
            <a:r>
              <a:rPr lang="fr-FR" dirty="0" smtClean="0"/>
              <a:t>risques </a:t>
            </a:r>
          </a:p>
          <a:p>
            <a:pPr>
              <a:spcBef>
                <a:spcPts val="0"/>
              </a:spcBef>
            </a:pPr>
            <a:r>
              <a:rPr lang="fr-FR" sz="1400" dirty="0" smtClean="0">
                <a:solidFill>
                  <a:srgbClr val="00B050"/>
                </a:solidFill>
              </a:rPr>
              <a:t>Données fournies au syndicat mixte de la Moselle aval pour le PAPI Moselle aval.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68625" name="AutoShape 17"/>
          <p:cNvSpPr>
            <a:spLocks noChangeArrowheads="1"/>
          </p:cNvSpPr>
          <p:nvPr/>
        </p:nvSpPr>
        <p:spPr bwMode="auto">
          <a:xfrm rot="-2603973">
            <a:off x="3060700" y="2736850"/>
            <a:ext cx="431800" cy="720725"/>
          </a:xfrm>
          <a:prstGeom prst="upArrow">
            <a:avLst>
              <a:gd name="adj1" fmla="val 50000"/>
              <a:gd name="adj2" fmla="val 41728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8626" name="AutoShape 18"/>
          <p:cNvSpPr>
            <a:spLocks noChangeArrowheads="1"/>
          </p:cNvSpPr>
          <p:nvPr/>
        </p:nvSpPr>
        <p:spPr bwMode="auto">
          <a:xfrm rot="2701941">
            <a:off x="6013451" y="2663825"/>
            <a:ext cx="431800" cy="720725"/>
          </a:xfrm>
          <a:prstGeom prst="upArrow">
            <a:avLst>
              <a:gd name="adj1" fmla="val 50000"/>
              <a:gd name="adj2" fmla="val 41728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8627" name="AutoShape 19"/>
          <p:cNvSpPr>
            <a:spLocks noChangeArrowheads="1"/>
          </p:cNvSpPr>
          <p:nvPr/>
        </p:nvSpPr>
        <p:spPr bwMode="auto">
          <a:xfrm rot="-7412941">
            <a:off x="3133726" y="4968875"/>
            <a:ext cx="431800" cy="720725"/>
          </a:xfrm>
          <a:prstGeom prst="upArrow">
            <a:avLst>
              <a:gd name="adj1" fmla="val 50000"/>
              <a:gd name="adj2" fmla="val 41728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8628" name="AutoShape 20"/>
          <p:cNvSpPr>
            <a:spLocks noChangeArrowheads="1"/>
          </p:cNvSpPr>
          <p:nvPr/>
        </p:nvSpPr>
        <p:spPr bwMode="auto">
          <a:xfrm rot="8344688">
            <a:off x="5940425" y="4968875"/>
            <a:ext cx="431800" cy="720725"/>
          </a:xfrm>
          <a:prstGeom prst="upArrow">
            <a:avLst>
              <a:gd name="adj1" fmla="val 50000"/>
              <a:gd name="adj2" fmla="val 41728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8631" name="Text Box 23"/>
          <p:cNvSpPr txBox="1">
            <a:spLocks noChangeArrowheads="1"/>
          </p:cNvSpPr>
          <p:nvPr/>
        </p:nvSpPr>
        <p:spPr bwMode="auto">
          <a:xfrm>
            <a:off x="251520" y="1124744"/>
            <a:ext cx="36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/>
              <a:t>COLLECTIVITES</a:t>
            </a:r>
          </a:p>
        </p:txBody>
      </p:sp>
      <p:pic>
        <p:nvPicPr>
          <p:cNvPr id="18" name="Espace réservé du contenu 3" descr="2020-bloc_marianne_dreal_ge_cle27ba51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3" y="3429000"/>
            <a:ext cx="1008112" cy="87637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4396674"/>
            <a:ext cx="1008112" cy="32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Hydrogrammes_crues_calage_Moselle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10722"/>
          <a:stretch>
            <a:fillRect/>
          </a:stretch>
        </p:blipFill>
        <p:spPr>
          <a:xfrm>
            <a:off x="0" y="476672"/>
            <a:ext cx="9117656" cy="4968552"/>
          </a:xfrm>
          <a:ln>
            <a:solidFill>
              <a:schemeClr val="tx1"/>
            </a:solidFill>
          </a:ln>
        </p:spPr>
      </p:pic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>
          <a:xfrm>
            <a:off x="0" y="5633864"/>
            <a:ext cx="9144000" cy="1224136"/>
          </a:xfrm>
        </p:spPr>
        <p:txBody>
          <a:bodyPr/>
          <a:lstStyle/>
          <a:p>
            <a:r>
              <a:rPr lang="fr-FR" sz="1600" dirty="0" smtClean="0">
                <a:solidFill>
                  <a:srgbClr val="0000FF"/>
                </a:solidFill>
              </a:rPr>
              <a:t>Crue de janvier 2018 </a:t>
            </a:r>
            <a:r>
              <a:rPr lang="fr-FR" sz="1600" dirty="0" smtClean="0"/>
              <a:t>: utilisée pour </a:t>
            </a:r>
            <a:r>
              <a:rPr lang="fr-FR" sz="1600" dirty="0" smtClean="0">
                <a:solidFill>
                  <a:srgbClr val="0000FF"/>
                </a:solidFill>
              </a:rPr>
              <a:t>calage de la rugosité du lit mineur </a:t>
            </a:r>
            <a:r>
              <a:rPr lang="fr-FR" sz="1600" dirty="0" smtClean="0"/>
              <a:t>(faiblement débordante - les barrages mobile de navigation ne sont pas encore tous effacés) </a:t>
            </a:r>
          </a:p>
          <a:p>
            <a:r>
              <a:rPr lang="fr-FR" sz="1600" dirty="0" smtClean="0">
                <a:solidFill>
                  <a:srgbClr val="0000FF"/>
                </a:solidFill>
              </a:rPr>
              <a:t>Crues d’avril 1983 et octobre 2006 </a:t>
            </a:r>
            <a:r>
              <a:rPr lang="fr-FR" sz="1600" dirty="0" smtClean="0"/>
              <a:t>: utilisées pour </a:t>
            </a:r>
            <a:r>
              <a:rPr lang="fr-FR" sz="1600" dirty="0" smtClean="0">
                <a:solidFill>
                  <a:srgbClr val="0000FF"/>
                </a:solidFill>
              </a:rPr>
              <a:t>calage de la rugosité du lit majeur et des casiers </a:t>
            </a:r>
            <a:r>
              <a:rPr lang="fr-FR" sz="1600" dirty="0" smtClean="0"/>
              <a:t>(problème les LC d’octobre 2006 s’arrêtent au pont de </a:t>
            </a:r>
            <a:r>
              <a:rPr lang="fr-FR" sz="1600" dirty="0" err="1" smtClean="0"/>
              <a:t>Moulins-les-Metz</a:t>
            </a:r>
            <a:r>
              <a:rPr lang="fr-FR" sz="1600" dirty="0" smtClean="0"/>
              <a:t>)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6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Crues de calage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>
          <a:xfrm>
            <a:off x="0" y="5633864"/>
            <a:ext cx="9144000" cy="1224136"/>
          </a:xfrm>
        </p:spPr>
        <p:txBody>
          <a:bodyPr/>
          <a:lstStyle/>
          <a:p>
            <a:r>
              <a:rPr lang="fr-FR" sz="1600" dirty="0" smtClean="0">
                <a:solidFill>
                  <a:srgbClr val="0000FF"/>
                </a:solidFill>
              </a:rPr>
              <a:t>Crue de référence = crue centennale reconstituée d’après crue de décembre 1947</a:t>
            </a:r>
            <a:r>
              <a:rPr lang="fr-FR" sz="1600" dirty="0" smtClean="0"/>
              <a:t> </a:t>
            </a:r>
          </a:p>
          <a:p>
            <a:r>
              <a:rPr lang="fr-FR" sz="1600" dirty="0" smtClean="0">
                <a:solidFill>
                  <a:srgbClr val="0000FF"/>
                </a:solidFill>
              </a:rPr>
              <a:t>Crue d’avril 1983 </a:t>
            </a:r>
            <a:r>
              <a:rPr lang="fr-FR" sz="1600" dirty="0" smtClean="0"/>
              <a:t>= test grandeur nature de l’impact de l’aménagement de la Moselle à grand gabarit entre Custines et </a:t>
            </a:r>
            <a:r>
              <a:rPr lang="fr-FR" sz="1600" dirty="0" err="1" smtClean="0"/>
              <a:t>Apach</a:t>
            </a:r>
            <a:endParaRPr lang="fr-FR" sz="1600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6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Crues de projet Vs crue d’avril 1983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15" name="Espace réservé du contenu 14" descr="Comparaison_hydrogramm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0785" y="548680"/>
            <a:ext cx="7989647" cy="50259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fr-FR" dirty="0" smtClean="0"/>
              <a:t>Tronçon Uckange-</a:t>
            </a:r>
            <a:r>
              <a:rPr lang="fr-FR" dirty="0" err="1" smtClean="0"/>
              <a:t>Apach</a:t>
            </a:r>
            <a:endParaRPr lang="fr-FR" dirty="0"/>
          </a:p>
        </p:txBody>
      </p:sp>
      <p:pic>
        <p:nvPicPr>
          <p:cNvPr id="5" name="Espace réservé du contenu 11" descr="Vue ensemble MASCARET_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1340768"/>
            <a:ext cx="7250113" cy="5170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Résultats modélisation Uckange-</a:t>
            </a:r>
            <a:r>
              <a:rPr lang="fr-FR" sz="2400" b="1" dirty="0" err="1" smtClean="0">
                <a:solidFill>
                  <a:srgbClr val="0070C0"/>
                </a:solidFill>
              </a:rPr>
              <a:t>Apach</a:t>
            </a:r>
            <a:r>
              <a:rPr lang="fr-FR" sz="2400" b="1" dirty="0" smtClean="0">
                <a:solidFill>
                  <a:srgbClr val="0070C0"/>
                </a:solidFill>
              </a:rPr>
              <a:t> : tronçon aval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10" name="Espace réservé du contenu 9" descr="Profils_en_long_Uckange_Apach_ava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064" y="764704"/>
            <a:ext cx="9132936" cy="5904656"/>
          </a:xfrm>
        </p:spPr>
      </p:pic>
      <p:pic>
        <p:nvPicPr>
          <p:cNvPr id="8" name="Espace réservé du contenu 6" descr="Gare_Apach.jpg"/>
          <p:cNvPicPr>
            <a:picLocks noChangeAspect="1"/>
          </p:cNvPicPr>
          <p:nvPr/>
        </p:nvPicPr>
        <p:blipFill>
          <a:blip r:embed="rId3" cstate="print"/>
          <a:srcRect l="58406" r="10383"/>
          <a:stretch>
            <a:fillRect/>
          </a:stretch>
        </p:blipFill>
        <p:spPr bwMode="auto">
          <a:xfrm>
            <a:off x="7616057" y="3140968"/>
            <a:ext cx="741624" cy="138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space réservé du contenu 6" descr="Gare_Apach.jpg"/>
          <p:cNvPicPr>
            <a:picLocks noChangeAspect="1"/>
          </p:cNvPicPr>
          <p:nvPr/>
        </p:nvPicPr>
        <p:blipFill>
          <a:blip r:embed="rId3" cstate="print"/>
          <a:srcRect l="13844" t="5208" r="57541" b="3720"/>
          <a:stretch>
            <a:fillRect/>
          </a:stretch>
        </p:blipFill>
        <p:spPr bwMode="auto">
          <a:xfrm>
            <a:off x="7596336" y="5301208"/>
            <a:ext cx="602088" cy="111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Espace réservé du contenu 29" descr="Sierck.jpg"/>
          <p:cNvPicPr>
            <a:picLocks noChangeAspect="1"/>
          </p:cNvPicPr>
          <p:nvPr/>
        </p:nvPicPr>
        <p:blipFill>
          <a:blip r:embed="rId4" cstate="print"/>
          <a:srcRect l="50389" b="3926"/>
          <a:stretch>
            <a:fillRect/>
          </a:stretch>
        </p:blipFill>
        <p:spPr bwMode="auto">
          <a:xfrm>
            <a:off x="6536660" y="2924944"/>
            <a:ext cx="1000257" cy="100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Espace réservé du contenu 29" descr="Sierck.jpg"/>
          <p:cNvPicPr>
            <a:picLocks noChangeAspect="1"/>
          </p:cNvPicPr>
          <p:nvPr/>
        </p:nvPicPr>
        <p:blipFill>
          <a:blip r:embed="rId4" cstate="print"/>
          <a:srcRect r="48360"/>
          <a:stretch>
            <a:fillRect/>
          </a:stretch>
        </p:blipFill>
        <p:spPr bwMode="auto">
          <a:xfrm>
            <a:off x="6300192" y="5301208"/>
            <a:ext cx="1041191" cy="104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Espace réservé du contenu 8" descr="Gavis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72000" y="2708920"/>
            <a:ext cx="1872208" cy="91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Espace réservé du contenu 10" descr="Ber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115616" y="2348880"/>
            <a:ext cx="2664296" cy="138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B8FC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Résultats modélisation Uckange-</a:t>
            </a:r>
            <a:r>
              <a:rPr lang="fr-FR" sz="2400" b="1" dirty="0" err="1" smtClean="0">
                <a:solidFill>
                  <a:srgbClr val="0070C0"/>
                </a:solidFill>
              </a:rPr>
              <a:t>Apach</a:t>
            </a:r>
            <a:r>
              <a:rPr lang="fr-FR" sz="2400" b="1" dirty="0" smtClean="0">
                <a:solidFill>
                  <a:srgbClr val="0070C0"/>
                </a:solidFill>
              </a:rPr>
              <a:t> : tronçon amont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8" name="Espace réservé du contenu 7" descr="Profils_en_long_Uckange_Apach_amon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5"/>
            <a:ext cx="9144000" cy="5904656"/>
          </a:xfrm>
        </p:spPr>
      </p:pic>
      <p:pic>
        <p:nvPicPr>
          <p:cNvPr id="9" name="Espace réservé du contenu 13" descr="Koenigsmacker.jpg"/>
          <p:cNvPicPr>
            <a:picLocks noChangeAspect="1"/>
          </p:cNvPicPr>
          <p:nvPr/>
        </p:nvPicPr>
        <p:blipFill>
          <a:blip r:embed="rId3" cstate="print"/>
          <a:srcRect t="18051" b="11827"/>
          <a:stretch>
            <a:fillRect/>
          </a:stretch>
        </p:blipFill>
        <p:spPr bwMode="auto">
          <a:xfrm>
            <a:off x="5868144" y="4941168"/>
            <a:ext cx="2520280" cy="145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Espace réservé du contenu 17" descr="Illan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1520" y="4581128"/>
            <a:ext cx="2673553" cy="155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Espace réservé du contenu 7" descr="Profils_en_long_Uckange_Apach_amont.jpg"/>
          <p:cNvPicPr>
            <a:picLocks noChangeAspect="1"/>
          </p:cNvPicPr>
          <p:nvPr/>
        </p:nvPicPr>
        <p:blipFill>
          <a:blip r:embed="rId2" cstate="print"/>
          <a:srcRect l="3209" t="65122" r="80226" b="9215"/>
          <a:stretch>
            <a:fillRect/>
          </a:stretch>
        </p:blipFill>
        <p:spPr bwMode="auto">
          <a:xfrm>
            <a:off x="7740352" y="1268760"/>
            <a:ext cx="1226494" cy="1227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Espace réservé du contenu 16" descr="Thionvil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4653136"/>
            <a:ext cx="229069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3019425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Imag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5850" y="857250"/>
            <a:ext cx="2978150" cy="598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ZoneTexte 5"/>
          <p:cNvSpPr txBox="1">
            <a:spLocks noChangeArrowheads="1"/>
          </p:cNvSpPr>
          <p:nvPr/>
        </p:nvSpPr>
        <p:spPr bwMode="auto">
          <a:xfrm>
            <a:off x="-12700" y="857250"/>
            <a:ext cx="1631950" cy="461963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b="1"/>
              <a:t>Modèle hydraulique</a:t>
            </a:r>
          </a:p>
          <a:p>
            <a:pPr algn="ctr"/>
            <a:r>
              <a:rPr lang="fr-FR" sz="1200" b="1"/>
              <a:t>Custines/Corny</a:t>
            </a:r>
          </a:p>
        </p:txBody>
      </p:sp>
      <p:sp>
        <p:nvSpPr>
          <p:cNvPr id="2053" name="ZoneTexte 6"/>
          <p:cNvSpPr txBox="1">
            <a:spLocks noChangeArrowheads="1"/>
          </p:cNvSpPr>
          <p:nvPr/>
        </p:nvSpPr>
        <p:spPr bwMode="auto">
          <a:xfrm>
            <a:off x="7512050" y="857250"/>
            <a:ext cx="1631950" cy="461963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b="1"/>
              <a:t>Modèle hydraulique</a:t>
            </a:r>
          </a:p>
          <a:p>
            <a:pPr algn="ctr"/>
            <a:r>
              <a:rPr lang="fr-FR" sz="1200" b="1"/>
              <a:t>Corny/Uckange</a:t>
            </a:r>
          </a:p>
        </p:txBody>
      </p:sp>
      <p:sp>
        <p:nvSpPr>
          <p:cNvPr id="2055" name="ZoneTexte 8"/>
          <p:cNvSpPr txBox="1">
            <a:spLocks noChangeArrowheads="1"/>
          </p:cNvSpPr>
          <p:nvPr/>
        </p:nvSpPr>
        <p:spPr bwMode="auto">
          <a:xfrm>
            <a:off x="1403648" y="0"/>
            <a:ext cx="6408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>Tronçon Custines - Uckange </a:t>
            </a:r>
            <a:endParaRPr lang="fr-FR" sz="3600" b="1" dirty="0">
              <a:solidFill>
                <a:srgbClr val="0070C0"/>
              </a:solidFill>
            </a:endParaRPr>
          </a:p>
          <a:p>
            <a:pPr algn="ctr"/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1907704" y="5229200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 smtClean="0">
                <a:solidFill>
                  <a:srgbClr val="0070C0"/>
                </a:solidFill>
              </a:rPr>
              <a:t>Metz [pont Lothaire]</a:t>
            </a:r>
            <a:endParaRPr lang="fr-FR" sz="800" b="1" i="1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1628800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 smtClean="0">
                <a:solidFill>
                  <a:srgbClr val="0070C0"/>
                </a:solidFill>
              </a:rPr>
              <a:t>Rosselange</a:t>
            </a:r>
            <a:endParaRPr lang="fr-FR" sz="800" b="1" i="1" dirty="0">
              <a:solidFill>
                <a:srgbClr val="0070C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372200" y="4941168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 smtClean="0">
                <a:solidFill>
                  <a:srgbClr val="0070C0"/>
                </a:solidFill>
              </a:rPr>
              <a:t>Jézainville</a:t>
            </a:r>
            <a:endParaRPr lang="fr-FR" sz="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13076</TotalTime>
  <Words>1041</Words>
  <Application>Microsoft Office PowerPoint</Application>
  <PresentationFormat>Affichage à l'écran (4:3)</PresentationFormat>
  <Paragraphs>158</Paragraphs>
  <Slides>29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Modèle par défaut</vt:lpstr>
      <vt:lpstr>Diapositive 1</vt:lpstr>
      <vt:lpstr>Diapositive 2</vt:lpstr>
      <vt:lpstr>Objectifs du projet et perspectives</vt:lpstr>
      <vt:lpstr>Diapositive 4</vt:lpstr>
      <vt:lpstr>Diapositive 5</vt:lpstr>
      <vt:lpstr>Tronçon Uckange-Apach</vt:lpstr>
      <vt:lpstr>Diapositive 7</vt:lpstr>
      <vt:lpstr>Diapositive 8</vt:lpstr>
      <vt:lpstr>Diapositive 9</vt:lpstr>
      <vt:lpstr>L’hydrologie de la crue d’avril 1983</vt:lpstr>
      <vt:lpstr>Hydrogramme de la Seille utilisé pour la crue d’avril 1983</vt:lpstr>
      <vt:lpstr>Analyse des débits de crue des autres affluents</vt:lpstr>
      <vt:lpstr>Les débits de crue d’avril 1983 sur la Moselle</vt:lpstr>
      <vt:lpstr>Zoom à Custines</vt:lpstr>
      <vt:lpstr>Zoom à Hauconcourt</vt:lpstr>
      <vt:lpstr>Zoom à Uckange</vt:lpstr>
      <vt:lpstr>Synthèse situation</vt:lpstr>
      <vt:lpstr>Les hypothèses hydrologiques de Mascaret</vt:lpstr>
      <vt:lpstr>Les hydrogrammes calculés avec Mascaret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Merci de votre attention</vt:lpstr>
    </vt:vector>
  </TitlesOfParts>
  <Company>dreal lorraine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jean-pierre.wagner</dc:creator>
  <cp:lastModifiedBy>jean-pierre.wagner</cp:lastModifiedBy>
  <cp:revision>897</cp:revision>
  <dcterms:created xsi:type="dcterms:W3CDTF">2017-06-22T12:40:54Z</dcterms:created>
  <dcterms:modified xsi:type="dcterms:W3CDTF">2023-04-25T13:43:20Z</dcterms:modified>
</cp:coreProperties>
</file>